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97" r:id="rId3"/>
    <p:sldId id="261" r:id="rId4"/>
    <p:sldId id="267" r:id="rId5"/>
    <p:sldId id="295" r:id="rId6"/>
    <p:sldId id="294" r:id="rId7"/>
    <p:sldId id="266" r:id="rId8"/>
    <p:sldId id="269" r:id="rId9"/>
    <p:sldId id="298" r:id="rId10"/>
    <p:sldId id="270" r:id="rId11"/>
    <p:sldId id="271" r:id="rId12"/>
    <p:sldId id="273" r:id="rId13"/>
    <p:sldId id="272" r:id="rId14"/>
    <p:sldId id="274" r:id="rId15"/>
    <p:sldId id="277" r:id="rId16"/>
    <p:sldId id="299" r:id="rId17"/>
    <p:sldId id="284" r:id="rId18"/>
    <p:sldId id="287" r:id="rId19"/>
    <p:sldId id="278" r:id="rId20"/>
    <p:sldId id="283" r:id="rId21"/>
    <p:sldId id="300" r:id="rId22"/>
    <p:sldId id="276" r:id="rId23"/>
    <p:sldId id="258" r:id="rId24"/>
    <p:sldId id="288" r:id="rId25"/>
    <p:sldId id="290" r:id="rId26"/>
    <p:sldId id="292" r:id="rId27"/>
    <p:sldId id="293" r:id="rId28"/>
    <p:sldId id="291" r:id="rId29"/>
    <p:sldId id="268" r:id="rId30"/>
  </p:sldIdLst>
  <p:sldSz cx="12192000" cy="6858000"/>
  <p:notesSz cx="6858000" cy="9144000"/>
  <p:defaultTextStyle>
    <a:defPPr>
      <a:defRPr lang="pt-PT"/>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306" autoAdjust="0"/>
    <p:restoredTop sz="94660"/>
  </p:normalViewPr>
  <p:slideViewPr>
    <p:cSldViewPr snapToGrid="0">
      <p:cViewPr varScale="1">
        <p:scale>
          <a:sx n="61" d="100"/>
          <a:sy n="61" d="100"/>
        </p:scale>
        <p:origin x="3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a:t>Clique para editar o estilo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Faça clique para editar o estilo</a:t>
            </a:r>
          </a:p>
        </p:txBody>
      </p:sp>
      <p:sp>
        <p:nvSpPr>
          <p:cNvPr id="4" name="Marcador de Posição da Data 3"/>
          <p:cNvSpPr>
            <a:spLocks noGrp="1"/>
          </p:cNvSpPr>
          <p:nvPr>
            <p:ph type="dt" sz="half" idx="10"/>
          </p:nvPr>
        </p:nvSpPr>
        <p:spPr/>
        <p:txBody>
          <a:bodyPr/>
          <a:lstStyle>
            <a:lvl1pPr>
              <a:defRPr/>
            </a:lvl1pPr>
          </a:lstStyle>
          <a:p>
            <a:pPr>
              <a:defRPr/>
            </a:pPr>
            <a:fld id="{3873EE14-356F-4755-96C3-5BC655D36406}" type="datetimeFigureOut">
              <a:rPr lang="pt-PT"/>
              <a:pPr>
                <a:defRPr/>
              </a:pPr>
              <a:t>21/11/2020</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fld id="{AE96225C-5C51-410E-AA0F-E7B40F24BE7D}" type="slidenum">
              <a:rPr lang="pt-PT"/>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lvl1pPr>
              <a:defRPr/>
            </a:lvl1pPr>
          </a:lstStyle>
          <a:p>
            <a:pPr>
              <a:defRPr/>
            </a:pPr>
            <a:fld id="{0F698EEA-D2F3-47E5-8504-6119A11ED3E5}" type="datetimeFigureOut">
              <a:rPr lang="pt-PT"/>
              <a:pPr>
                <a:defRPr/>
              </a:pPr>
              <a:t>21/11/2020</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fld id="{961655B6-21B5-4429-9037-4BC28A643C49}" type="slidenum">
              <a:rPr lang="pt-PT"/>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a:t>Clique para editar o estilo</a:t>
            </a:r>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lvl1pPr>
              <a:defRPr/>
            </a:lvl1pPr>
          </a:lstStyle>
          <a:p>
            <a:pPr>
              <a:defRPr/>
            </a:pPr>
            <a:fld id="{366CF239-3248-4BB1-9CA1-81093E93E254}" type="datetimeFigureOut">
              <a:rPr lang="pt-PT"/>
              <a:pPr>
                <a:defRPr/>
              </a:pPr>
              <a:t>21/11/2020</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fld id="{7900DD0A-A834-44D4-A819-009ACF5BC846}" type="slidenum">
              <a:rPr lang="pt-PT"/>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p:cNvSpPr>
            <a:spLocks noGrp="1"/>
          </p:cNvSpPr>
          <p:nvPr>
            <p:ph type="dt" sz="half" idx="10"/>
          </p:nvPr>
        </p:nvSpPr>
        <p:spPr/>
        <p:txBody>
          <a:bodyPr/>
          <a:lstStyle>
            <a:lvl1pPr>
              <a:defRPr/>
            </a:lvl1pPr>
          </a:lstStyle>
          <a:p>
            <a:pPr>
              <a:defRPr/>
            </a:pPr>
            <a:fld id="{CDB92F26-4041-4EDA-A1B4-894549D790D9}" type="datetimeFigureOut">
              <a:rPr lang="pt-PT"/>
              <a:pPr>
                <a:defRPr/>
              </a:pPr>
              <a:t>21/11/2020</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fld id="{5930D88A-08D6-4B71-8151-63262B2F4CF8}" type="slidenum">
              <a:rPr lang="pt-PT"/>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a:t>Clique para editar o estilo</a:t>
            </a:r>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a:t>
            </a:r>
          </a:p>
        </p:txBody>
      </p:sp>
      <p:sp>
        <p:nvSpPr>
          <p:cNvPr id="4" name="Marcador de Posição da Data 3"/>
          <p:cNvSpPr>
            <a:spLocks noGrp="1"/>
          </p:cNvSpPr>
          <p:nvPr>
            <p:ph type="dt" sz="half" idx="10"/>
          </p:nvPr>
        </p:nvSpPr>
        <p:spPr/>
        <p:txBody>
          <a:bodyPr/>
          <a:lstStyle>
            <a:lvl1pPr>
              <a:defRPr/>
            </a:lvl1pPr>
          </a:lstStyle>
          <a:p>
            <a:pPr>
              <a:defRPr/>
            </a:pPr>
            <a:fld id="{19A09545-55B5-4676-ABDF-AE29FFDD9CCC}" type="datetimeFigureOut">
              <a:rPr lang="pt-PT"/>
              <a:pPr>
                <a:defRPr/>
              </a:pPr>
              <a:t>21/11/2020</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fld id="{83DCA817-21CC-4D59-94E6-E628AC8E1B32}" type="slidenum">
              <a:rPr lang="pt-PT"/>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e Conteúdo 2"/>
          <p:cNvSpPr>
            <a:spLocks noGrp="1"/>
          </p:cNvSpPr>
          <p:nvPr>
            <p:ph sz="half" idx="1"/>
          </p:nvPr>
        </p:nvSpPr>
        <p:spPr>
          <a:xfrm>
            <a:off x="838200" y="1825625"/>
            <a:ext cx="5181600" cy="4351338"/>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p:cNvSpPr>
            <a:spLocks noGrp="1"/>
          </p:cNvSpPr>
          <p:nvPr>
            <p:ph sz="half" idx="2"/>
          </p:nvPr>
        </p:nvSpPr>
        <p:spPr>
          <a:xfrm>
            <a:off x="6172200" y="1825625"/>
            <a:ext cx="5181600" cy="4351338"/>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3"/>
          <p:cNvSpPr>
            <a:spLocks noGrp="1"/>
          </p:cNvSpPr>
          <p:nvPr>
            <p:ph type="dt" sz="half" idx="10"/>
          </p:nvPr>
        </p:nvSpPr>
        <p:spPr/>
        <p:txBody>
          <a:bodyPr/>
          <a:lstStyle>
            <a:lvl1pPr>
              <a:defRPr/>
            </a:lvl1pPr>
          </a:lstStyle>
          <a:p>
            <a:pPr>
              <a:defRPr/>
            </a:pPr>
            <a:fld id="{B4C91D4C-915F-439D-BA0D-2E3371603A06}" type="datetimeFigureOut">
              <a:rPr lang="pt-PT"/>
              <a:pPr>
                <a:defRPr/>
              </a:pPr>
              <a:t>21/11/2020</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fld id="{88329AA6-A721-4DB7-9A45-9B34C43F7E69}" type="slidenum">
              <a:rPr lang="pt-PT"/>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a:t>Clique para editar o estilo</a:t>
            </a:r>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3"/>
          <p:cNvSpPr>
            <a:spLocks noGrp="1"/>
          </p:cNvSpPr>
          <p:nvPr>
            <p:ph type="dt" sz="half" idx="10"/>
          </p:nvPr>
        </p:nvSpPr>
        <p:spPr/>
        <p:txBody>
          <a:bodyPr/>
          <a:lstStyle>
            <a:lvl1pPr>
              <a:defRPr/>
            </a:lvl1pPr>
          </a:lstStyle>
          <a:p>
            <a:pPr>
              <a:defRPr/>
            </a:pPr>
            <a:fld id="{0E792FC9-C785-4CD8-B2F8-5B8C47441FD4}" type="datetimeFigureOut">
              <a:rPr lang="pt-PT"/>
              <a:pPr>
                <a:defRPr/>
              </a:pPr>
              <a:t>21/11/2020</a:t>
            </a:fld>
            <a:endParaRPr lang="pt-PT"/>
          </a:p>
        </p:txBody>
      </p:sp>
      <p:sp>
        <p:nvSpPr>
          <p:cNvPr id="8" name="Marcador de Posição do Rodapé 4"/>
          <p:cNvSpPr>
            <a:spLocks noGrp="1"/>
          </p:cNvSpPr>
          <p:nvPr>
            <p:ph type="ftr" sz="quarter" idx="11"/>
          </p:nvPr>
        </p:nvSpPr>
        <p:spPr/>
        <p:txBody>
          <a:bodyPr/>
          <a:lstStyle>
            <a:lvl1pPr>
              <a:defRPr/>
            </a:lvl1pPr>
          </a:lstStyle>
          <a:p>
            <a:pPr>
              <a:defRPr/>
            </a:pPr>
            <a:endParaRPr lang="pt-PT"/>
          </a:p>
        </p:txBody>
      </p:sp>
      <p:sp>
        <p:nvSpPr>
          <p:cNvPr id="9" name="Marcador de Posição do Número do Diapositivo 5"/>
          <p:cNvSpPr>
            <a:spLocks noGrp="1"/>
          </p:cNvSpPr>
          <p:nvPr>
            <p:ph type="sldNum" sz="quarter" idx="12"/>
          </p:nvPr>
        </p:nvSpPr>
        <p:spPr/>
        <p:txBody>
          <a:bodyPr/>
          <a:lstStyle>
            <a:lvl1pPr>
              <a:defRPr/>
            </a:lvl1pPr>
          </a:lstStyle>
          <a:p>
            <a:fld id="{61AB204B-3364-475E-83BA-498AC3B0B908}" type="slidenum">
              <a:rPr lang="pt-PT"/>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p>
        </p:txBody>
      </p:sp>
      <p:sp>
        <p:nvSpPr>
          <p:cNvPr id="3" name="Marcador de Posição da Data 3"/>
          <p:cNvSpPr>
            <a:spLocks noGrp="1"/>
          </p:cNvSpPr>
          <p:nvPr>
            <p:ph type="dt" sz="half" idx="10"/>
          </p:nvPr>
        </p:nvSpPr>
        <p:spPr/>
        <p:txBody>
          <a:bodyPr/>
          <a:lstStyle>
            <a:lvl1pPr>
              <a:defRPr/>
            </a:lvl1pPr>
          </a:lstStyle>
          <a:p>
            <a:pPr>
              <a:defRPr/>
            </a:pPr>
            <a:fld id="{8E536A10-F4A8-4E00-8C22-96028F3BE9F3}" type="datetimeFigureOut">
              <a:rPr lang="pt-PT"/>
              <a:pPr>
                <a:defRPr/>
              </a:pPr>
              <a:t>21/11/2020</a:t>
            </a:fld>
            <a:endParaRPr lang="pt-PT"/>
          </a:p>
        </p:txBody>
      </p:sp>
      <p:sp>
        <p:nvSpPr>
          <p:cNvPr id="4" name="Marcador de Posição do Rodapé 4"/>
          <p:cNvSpPr>
            <a:spLocks noGrp="1"/>
          </p:cNvSpPr>
          <p:nvPr>
            <p:ph type="ftr" sz="quarter" idx="11"/>
          </p:nvPr>
        </p:nvSpPr>
        <p:spPr/>
        <p:txBody>
          <a:bodyPr/>
          <a:lstStyle>
            <a:lvl1pPr>
              <a:defRPr/>
            </a:lvl1pPr>
          </a:lstStyle>
          <a:p>
            <a:pPr>
              <a:defRPr/>
            </a:pPr>
            <a:endParaRPr lang="pt-PT"/>
          </a:p>
        </p:txBody>
      </p:sp>
      <p:sp>
        <p:nvSpPr>
          <p:cNvPr id="5" name="Marcador de Posição do Número do Diapositivo 5"/>
          <p:cNvSpPr>
            <a:spLocks noGrp="1"/>
          </p:cNvSpPr>
          <p:nvPr>
            <p:ph type="sldNum" sz="quarter" idx="12"/>
          </p:nvPr>
        </p:nvSpPr>
        <p:spPr/>
        <p:txBody>
          <a:bodyPr/>
          <a:lstStyle>
            <a:lvl1pPr>
              <a:defRPr/>
            </a:lvl1pPr>
          </a:lstStyle>
          <a:p>
            <a:fld id="{20CB122E-BA6D-4023-B500-CBB5E8846CDF}" type="slidenum">
              <a:rPr lang="pt-PT"/>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3"/>
          <p:cNvSpPr>
            <a:spLocks noGrp="1"/>
          </p:cNvSpPr>
          <p:nvPr>
            <p:ph type="dt" sz="half" idx="10"/>
          </p:nvPr>
        </p:nvSpPr>
        <p:spPr/>
        <p:txBody>
          <a:bodyPr/>
          <a:lstStyle>
            <a:lvl1pPr>
              <a:defRPr/>
            </a:lvl1pPr>
          </a:lstStyle>
          <a:p>
            <a:pPr>
              <a:defRPr/>
            </a:pPr>
            <a:fld id="{164334CE-709E-48A0-A25F-5AA36010580C}" type="datetimeFigureOut">
              <a:rPr lang="pt-PT"/>
              <a:pPr>
                <a:defRPr/>
              </a:pPr>
              <a:t>21/11/2020</a:t>
            </a:fld>
            <a:endParaRPr lang="pt-PT"/>
          </a:p>
        </p:txBody>
      </p:sp>
      <p:sp>
        <p:nvSpPr>
          <p:cNvPr id="3" name="Marcador de Posição do Rodapé 4"/>
          <p:cNvSpPr>
            <a:spLocks noGrp="1"/>
          </p:cNvSpPr>
          <p:nvPr>
            <p:ph type="ftr" sz="quarter" idx="11"/>
          </p:nvPr>
        </p:nvSpPr>
        <p:spPr/>
        <p:txBody>
          <a:bodyPr/>
          <a:lstStyle>
            <a:lvl1pPr>
              <a:defRPr/>
            </a:lvl1pPr>
          </a:lstStyle>
          <a:p>
            <a:pPr>
              <a:defRPr/>
            </a:pPr>
            <a:endParaRPr lang="pt-PT"/>
          </a:p>
        </p:txBody>
      </p:sp>
      <p:sp>
        <p:nvSpPr>
          <p:cNvPr id="4" name="Marcador de Posição do Número do Diapositivo 5"/>
          <p:cNvSpPr>
            <a:spLocks noGrp="1"/>
          </p:cNvSpPr>
          <p:nvPr>
            <p:ph type="sldNum" sz="quarter" idx="12"/>
          </p:nvPr>
        </p:nvSpPr>
        <p:spPr/>
        <p:txBody>
          <a:bodyPr/>
          <a:lstStyle>
            <a:lvl1pPr>
              <a:defRPr/>
            </a:lvl1pPr>
          </a:lstStyle>
          <a:p>
            <a:fld id="{5DFC7F9C-783B-4403-AC1C-1271E2CFB236}" type="slidenum">
              <a:rPr lang="pt-PT"/>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a:t>
            </a:r>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2D56714E-2911-427F-A67B-BDA6D61D7CFB}" type="datetimeFigureOut">
              <a:rPr lang="pt-PT"/>
              <a:pPr>
                <a:defRPr/>
              </a:pPr>
              <a:t>21/11/2020</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fld id="{1E240AA1-088A-4D59-854E-768921554553}" type="slidenum">
              <a:rPr lang="pt-PT"/>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a:t>Clique para editar o estilo</a:t>
            </a:r>
          </a:p>
        </p:txBody>
      </p:sp>
      <p:sp>
        <p:nvSpPr>
          <p:cNvPr id="3" name="Marcador de Posição da Imagem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5F28A17D-6193-40BB-8B31-321887BCF420}" type="datetimeFigureOut">
              <a:rPr lang="pt-PT"/>
              <a:pPr>
                <a:defRPr/>
              </a:pPr>
              <a:t>21/11/2020</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fld id="{6BF926B2-43BF-43BC-BE34-CD77FAD31556}" type="slidenum">
              <a:rPr lang="pt-PT"/>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Marcador de Posição do Título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PT" altLang="pt-PT"/>
              <a:t>Clique para editar o estilo</a:t>
            </a:r>
          </a:p>
        </p:txBody>
      </p:sp>
      <p:sp>
        <p:nvSpPr>
          <p:cNvPr id="1027" name="Marcador de Posição do Texto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PT" altLang="pt-PT"/>
              <a:t>Clique para editar os estilos</a:t>
            </a:r>
          </a:p>
          <a:p>
            <a:pPr lvl="1"/>
            <a:r>
              <a:rPr lang="pt-PT" altLang="pt-PT"/>
              <a:t>Segundo nível</a:t>
            </a:r>
          </a:p>
          <a:p>
            <a:pPr lvl="2"/>
            <a:r>
              <a:rPr lang="pt-PT" altLang="pt-PT"/>
              <a:t>Terceiro nível</a:t>
            </a:r>
          </a:p>
          <a:p>
            <a:pPr lvl="3"/>
            <a:r>
              <a:rPr lang="pt-PT" altLang="pt-PT"/>
              <a:t>Quarto nível</a:t>
            </a:r>
          </a:p>
          <a:p>
            <a:pPr lvl="4"/>
            <a:r>
              <a:rPr lang="pt-PT" altLang="pt-PT"/>
              <a:t>Quinto nível</a:t>
            </a:r>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D6338B7B-DCE6-4102-84A4-5D9AB7A79161}" type="datetimeFigureOut">
              <a:rPr lang="pt-PT"/>
              <a:pPr>
                <a:defRPr/>
              </a:pPr>
              <a:t>21/11/2020</a:t>
            </a:fld>
            <a:endParaRPr lang="pt-PT"/>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t-PT"/>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0D197C86-8239-4ED4-9D25-24975CE87C13}" type="slidenum">
              <a:rPr lang="pt-PT"/>
              <a:pPr/>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gpp.pt/parca/Equidade/Legislacao/Prazos%20de%20pagamento%20-%20DL%2032_2003.pdf" TargetMode="External"/><Relationship Id="rId3" Type="http://schemas.openxmlformats.org/officeDocument/2006/relationships/hyperlink" Target="http://dre.pt/util/getpdf.asp?s=dip&amp;serie=1&amp;iddr=2012.89&amp;iddip=20120871" TargetMode="External"/><Relationship Id="rId7" Type="http://schemas.openxmlformats.org/officeDocument/2006/relationships/hyperlink" Target="http://www.dre.pt/util/getpdf.asp?s=diad&amp;serie=1&amp;iddr=2013.6&amp;iddip=20130039" TargetMode="External"/><Relationship Id="rId2" Type="http://schemas.openxmlformats.org/officeDocument/2006/relationships/hyperlink" Target="http://dre.pt/util/getpdf.asp?s=diad&amp;serie=1&amp;iddr=2013.251&amp;iddip=20132246" TargetMode="External"/><Relationship Id="rId1" Type="http://schemas.openxmlformats.org/officeDocument/2006/relationships/slideLayout" Target="../slideLayouts/slideLayout2.xml"/><Relationship Id="rId6" Type="http://schemas.openxmlformats.org/officeDocument/2006/relationships/hyperlink" Target="http://www.gpp.pt/parca/Equidade/Legislacao/Prazos%20de%20pagamento%20micro%20e%20pequenas%20empresas%20-%20DL%20118_2010.pdf" TargetMode="External"/><Relationship Id="rId11" Type="http://schemas.openxmlformats.org/officeDocument/2006/relationships/hyperlink" Target="http://www.gpp.pt/parca/Equidade/Legislacao/DL_140_1998.pdf" TargetMode="External"/><Relationship Id="rId5" Type="http://schemas.openxmlformats.org/officeDocument/2006/relationships/hyperlink" Target="http://www.gpp.pt/parca/Equidade/Legislacao/lista_%20pereciveis_%20Desp_1747.pdf" TargetMode="External"/><Relationship Id="rId10" Type="http://schemas.openxmlformats.org/officeDocument/2006/relationships/hyperlink" Target="http://dre.pt/util/getpdf.asp?s=dip&amp;serie=1&amp;iddr=1993.254A&amp;iddip=19933975" TargetMode="External"/><Relationship Id="rId4" Type="http://schemas.openxmlformats.org/officeDocument/2006/relationships/hyperlink" Target="http://www.gpp.pt/parca/Equidade/Legislacao/Diretiva%202011-7-UE%20prazos%20pagamento.pdf" TargetMode="External"/><Relationship Id="rId9" Type="http://schemas.openxmlformats.org/officeDocument/2006/relationships/hyperlink" Target="http://www.gpp.pt/parca/Equidade/Legislacao/Prazos%20de%20pagamento%20-%20alteracao%20art%204%20%20-%20L3_2010.pdf"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http://eur-lex.europa.eu/LexUriServ/LexUriServ.do?uri=OJ:L:2012:343:0001:0029:pt:PDF" TargetMode="External"/><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emf"/></Relationships>
</file>

<file path=ppt/slides/_rels/slide2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hyperlink" Target="https://eur-lex.europa.eu/legal-content/PT/TXT/PDF/?uri=CELEX:32018R0848&amp;from=P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gpp.pt/images/Agricultura/Organizacao_da_Producao_e_Cadeia_Alimentar/20120314_cadeia_alimentar.pdfhttp:/www.gpp.pt/images/Agricultura/Organizacao_da_Producao_e_Cadeia_Alimentar/20120314_cadeia_alimentar.pdf" TargetMode="External"/><Relationship Id="rId2" Type="http://schemas.openxmlformats.org/officeDocument/2006/relationships/hyperlink" Target="http://www.gpp.pt/parca/transparencia/tematica/20120314_cadeia_alimentar.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ítulo 2"/>
          <p:cNvSpPr>
            <a:spLocks noGrp="1"/>
          </p:cNvSpPr>
          <p:nvPr>
            <p:ph type="subTitle" idx="1"/>
          </p:nvPr>
        </p:nvSpPr>
        <p:spPr>
          <a:xfrm>
            <a:off x="785813" y="2897188"/>
            <a:ext cx="10488612" cy="1655762"/>
          </a:xfrm>
        </p:spPr>
        <p:txBody>
          <a:bodyPr/>
          <a:lstStyle/>
          <a:p>
            <a:pPr eaLnBrk="1" hangingPunct="1"/>
            <a:r>
              <a:rPr lang="pt-PT" altLang="pt-PT" sz="4400" b="1" dirty="0">
                <a:solidFill>
                  <a:srgbClr val="00B050"/>
                </a:solidFill>
              </a:rPr>
              <a:t>Capítulo 4</a:t>
            </a:r>
          </a:p>
          <a:p>
            <a:pPr eaLnBrk="1" hangingPunct="1"/>
            <a:r>
              <a:rPr lang="pt-PT" altLang="pt-PT" sz="4400" b="1" dirty="0">
                <a:solidFill>
                  <a:srgbClr val="00B050"/>
                </a:solidFill>
              </a:rPr>
              <a:t>Cadeias de Valor</a:t>
            </a:r>
          </a:p>
        </p:txBody>
      </p:sp>
      <p:sp>
        <p:nvSpPr>
          <p:cNvPr id="2051" name="Rectangle 3"/>
          <p:cNvSpPr>
            <a:spLocks noChangeArrowheads="1"/>
          </p:cNvSpPr>
          <p:nvPr/>
        </p:nvSpPr>
        <p:spPr bwMode="auto">
          <a:xfrm>
            <a:off x="1909763" y="511175"/>
            <a:ext cx="784860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3048000" algn="l"/>
              </a:tabLst>
              <a:defRPr>
                <a:solidFill>
                  <a:schemeClr val="tx1"/>
                </a:solidFill>
                <a:latin typeface="Calibri" panose="020F0502020204030204" pitchFamily="34" charset="0"/>
              </a:defRPr>
            </a:lvl1pPr>
            <a:lvl2pPr marL="742950" indent="-285750">
              <a:tabLst>
                <a:tab pos="3048000" algn="l"/>
              </a:tabLst>
              <a:defRPr>
                <a:solidFill>
                  <a:schemeClr val="tx1"/>
                </a:solidFill>
                <a:latin typeface="Calibri" panose="020F0502020204030204" pitchFamily="34" charset="0"/>
              </a:defRPr>
            </a:lvl2pPr>
            <a:lvl3pPr marL="1143000" indent="-228600">
              <a:tabLst>
                <a:tab pos="3048000" algn="l"/>
              </a:tabLst>
              <a:defRPr>
                <a:solidFill>
                  <a:schemeClr val="tx1"/>
                </a:solidFill>
                <a:latin typeface="Calibri" panose="020F0502020204030204" pitchFamily="34" charset="0"/>
              </a:defRPr>
            </a:lvl3pPr>
            <a:lvl4pPr marL="1600200" indent="-228600">
              <a:tabLst>
                <a:tab pos="3048000" algn="l"/>
              </a:tabLst>
              <a:defRPr>
                <a:solidFill>
                  <a:schemeClr val="tx1"/>
                </a:solidFill>
                <a:latin typeface="Calibri" panose="020F0502020204030204" pitchFamily="34" charset="0"/>
              </a:defRPr>
            </a:lvl4pPr>
            <a:lvl5pPr marL="2057400" indent="-228600">
              <a:tabLst>
                <a:tab pos="3048000"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3048000"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3048000"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3048000"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3048000" algn="l"/>
              </a:tabLst>
              <a:defRPr>
                <a:solidFill>
                  <a:schemeClr val="tx1"/>
                </a:solidFill>
                <a:latin typeface="Calibri" panose="020F0502020204030204" pitchFamily="34" charset="0"/>
              </a:defRPr>
            </a:lvl9pPr>
          </a:lstStyle>
          <a:p>
            <a:pPr algn="ctr" eaLnBrk="1" hangingPunct="1">
              <a:spcBef>
                <a:spcPct val="20000"/>
              </a:spcBef>
            </a:pPr>
            <a:r>
              <a:rPr lang="pt-PT" altLang="pt-PT" sz="3200" b="1" i="1" dirty="0">
                <a:latin typeface="Arial" panose="020B0604020202020204" pitchFamily="34" charset="0"/>
                <a:ea typeface="MS PGothic" panose="020B0600070205080204" pitchFamily="34" charset="-128"/>
                <a:cs typeface="Arial" panose="020B0604020202020204" pitchFamily="34" charset="0"/>
              </a:rPr>
              <a:t>Economia e Sustentabilidade da </a:t>
            </a:r>
          </a:p>
          <a:p>
            <a:pPr algn="ctr" eaLnBrk="1" hangingPunct="1">
              <a:spcBef>
                <a:spcPct val="20000"/>
              </a:spcBef>
            </a:pPr>
            <a:r>
              <a:rPr lang="pt-PT" altLang="pt-PT" sz="3200" b="1" i="1" dirty="0">
                <a:latin typeface="Arial" panose="020B0604020202020204" pitchFamily="34" charset="0"/>
                <a:ea typeface="MS PGothic" panose="020B0600070205080204" pitchFamily="34" charset="-128"/>
                <a:cs typeface="Arial" panose="020B0604020202020204" pitchFamily="34" charset="0"/>
              </a:rPr>
              <a:t>Cadeia de Valor</a:t>
            </a:r>
          </a:p>
          <a:p>
            <a:pPr algn="ctr" eaLnBrk="1" hangingPunct="1">
              <a:lnSpc>
                <a:spcPct val="150000"/>
              </a:lnSpc>
              <a:spcBef>
                <a:spcPct val="20000"/>
              </a:spcBef>
            </a:pPr>
            <a:r>
              <a:rPr lang="pt-PT" altLang="pt-PT" sz="3200" b="1" dirty="0">
                <a:latin typeface="Arial" panose="020B0604020202020204" pitchFamily="34" charset="0"/>
                <a:ea typeface="MS PGothic" panose="020B0600070205080204" pitchFamily="34" charset="-128"/>
                <a:cs typeface="Arial" panose="020B0604020202020204" pitchFamily="34" charset="0"/>
              </a:rPr>
              <a:t>2º Ciclo – 1º </a:t>
            </a:r>
            <a:r>
              <a:rPr lang="pt-PT" altLang="pt-PT" sz="3200" b="1">
                <a:latin typeface="Arial" panose="020B0604020202020204" pitchFamily="34" charset="0"/>
                <a:ea typeface="MS PGothic" panose="020B0600070205080204" pitchFamily="34" charset="-128"/>
                <a:cs typeface="Arial" panose="020B0604020202020204" pitchFamily="34" charset="0"/>
              </a:rPr>
              <a:t>Semestre 2020/2021</a:t>
            </a:r>
            <a:endParaRPr lang="pt-PT" altLang="pt-PT" sz="3200" b="1" dirty="0">
              <a:latin typeface="Arial" panose="020B0604020202020204" pitchFamily="34" charset="0"/>
              <a:ea typeface="MS PGothic" panose="020B0600070205080204" pitchFamily="34" charset="-128"/>
              <a:cs typeface="Arial" panose="020B0604020202020204" pitchFamily="34" charset="0"/>
            </a:endParaRPr>
          </a:p>
          <a:p>
            <a:pPr algn="ctr" eaLnBrk="1" hangingPunct="1">
              <a:lnSpc>
                <a:spcPct val="150000"/>
              </a:lnSpc>
              <a:spcBef>
                <a:spcPct val="20000"/>
              </a:spcBef>
            </a:pPr>
            <a:endParaRPr lang="pt-PT" altLang="pt-PT" sz="3200" i="1" dirty="0">
              <a:ea typeface="MS PGothic" panose="020B0600070205080204" pitchFamily="34" charset="-128"/>
              <a:cs typeface="Arial" panose="020B0604020202020204" pitchFamily="34" charset="0"/>
            </a:endParaRPr>
          </a:p>
          <a:p>
            <a:pPr algn="ctr" eaLnBrk="1" hangingPunct="1">
              <a:lnSpc>
                <a:spcPct val="80000"/>
              </a:lnSpc>
              <a:spcBef>
                <a:spcPct val="20000"/>
              </a:spcBef>
            </a:pPr>
            <a:endParaRPr lang="pt-PT" altLang="pt-PT" sz="3200" i="1" dirty="0">
              <a:ea typeface="MS PGothic" panose="020B0600070205080204" pitchFamily="34" charset="-128"/>
              <a:cs typeface="Arial" panose="020B0604020202020204" pitchFamily="34" charset="0"/>
            </a:endParaRPr>
          </a:p>
        </p:txBody>
      </p:sp>
      <p:pic>
        <p:nvPicPr>
          <p:cNvPr id="2053" name="Imagem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48875" y="123825"/>
            <a:ext cx="1903413"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096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98888" y="466721"/>
            <a:ext cx="11402568" cy="4351338"/>
          </a:xfrm>
        </p:spPr>
        <p:txBody>
          <a:bodyPr/>
          <a:lstStyle/>
          <a:p>
            <a:pPr marL="0" indent="0">
              <a:lnSpc>
                <a:spcPct val="100000"/>
              </a:lnSpc>
              <a:buNone/>
            </a:pPr>
            <a:r>
              <a:rPr lang="pt-PT" sz="3200" b="1" dirty="0"/>
              <a:t>Integração Vertical: </a:t>
            </a:r>
          </a:p>
          <a:p>
            <a:pPr>
              <a:lnSpc>
                <a:spcPct val="100000"/>
              </a:lnSpc>
              <a:spcAft>
                <a:spcPts val="1200"/>
              </a:spcAft>
              <a:buFont typeface="Wingdings" panose="05000000000000000000" pitchFamily="2" charset="2"/>
              <a:buChar char="Ø"/>
            </a:pPr>
            <a:r>
              <a:rPr lang="pt-PT" sz="2400" dirty="0"/>
              <a:t>Ocorre desde que um interveniente (unidade socioeconómica) na cadeia de valor controle, através de apropriação, a passagem de um produto entre duas ou várias etapas da cadeia. </a:t>
            </a:r>
          </a:p>
          <a:p>
            <a:pPr>
              <a:lnSpc>
                <a:spcPct val="100000"/>
              </a:lnSpc>
              <a:spcAft>
                <a:spcPts val="1200"/>
              </a:spcAft>
              <a:buFont typeface="Wingdings" panose="05000000000000000000" pitchFamily="2" charset="2"/>
              <a:buChar char="Ø"/>
            </a:pPr>
            <a:r>
              <a:rPr lang="pt-PT" sz="2400" dirty="0"/>
              <a:t>Ocorre como resultado de aquisições de empresas, de controlo maioritário, de criação de filiais. Exemplo: um transformador que compra terras agrícolas para produzir cereais considera-se como estando verticalmente integrado na produção.</a:t>
            </a:r>
          </a:p>
          <a:p>
            <a:pPr>
              <a:lnSpc>
                <a:spcPct val="100000"/>
              </a:lnSpc>
              <a:spcAft>
                <a:spcPts val="1200"/>
              </a:spcAft>
              <a:buFont typeface="Wingdings" panose="05000000000000000000" pitchFamily="2" charset="2"/>
              <a:buChar char="Ø"/>
            </a:pPr>
            <a:r>
              <a:rPr lang="pt-PT" sz="2400" dirty="0"/>
              <a:t>A coordenação é feita pela empresa integradora que distribui os seus recursos pelas diferentes etapas da cadeia.</a:t>
            </a:r>
          </a:p>
          <a:p>
            <a:pPr>
              <a:lnSpc>
                <a:spcPct val="100000"/>
              </a:lnSpc>
              <a:spcAft>
                <a:spcPts val="1200"/>
              </a:spcAft>
              <a:buFont typeface="Wingdings" panose="05000000000000000000" pitchFamily="2" charset="2"/>
              <a:buChar char="Ø"/>
            </a:pPr>
            <a:r>
              <a:rPr lang="pt-PT" sz="2400" dirty="0"/>
              <a:t>É o modo de coordenação que representa o mais alto grau de controlo que uma empresa pode deter na cadeia de valor.</a:t>
            </a:r>
          </a:p>
        </p:txBody>
      </p:sp>
    </p:spTree>
    <p:extLst>
      <p:ext uri="{BB962C8B-B14F-4D97-AF65-F5344CB8AC3E}">
        <p14:creationId xmlns:p14="http://schemas.microsoft.com/office/powerpoint/2010/main" val="1641265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783838" y="582421"/>
            <a:ext cx="10780776" cy="4351338"/>
          </a:xfrm>
        </p:spPr>
        <p:txBody>
          <a:bodyPr/>
          <a:lstStyle/>
          <a:p>
            <a:pPr marL="0" indent="0">
              <a:lnSpc>
                <a:spcPct val="100000"/>
              </a:lnSpc>
              <a:buNone/>
            </a:pPr>
            <a:r>
              <a:rPr lang="pt-PT" sz="3600" b="1" dirty="0"/>
              <a:t>Porque surgem novas formas de coordenação vertical? </a:t>
            </a:r>
          </a:p>
          <a:p>
            <a:pPr marL="0" indent="0">
              <a:lnSpc>
                <a:spcPct val="100000"/>
              </a:lnSpc>
              <a:buNone/>
            </a:pPr>
            <a:r>
              <a:rPr lang="pt-PT" u="sng" dirty="0"/>
              <a:t>Diferentes fatores explicativos</a:t>
            </a:r>
            <a:r>
              <a:rPr lang="pt-PT" dirty="0"/>
              <a:t>:</a:t>
            </a:r>
          </a:p>
          <a:p>
            <a:pPr marL="0" indent="0">
              <a:lnSpc>
                <a:spcPct val="100000"/>
              </a:lnSpc>
              <a:buNone/>
            </a:pPr>
            <a:endParaRPr lang="pt-PT" b="1" dirty="0"/>
          </a:p>
          <a:p>
            <a:pPr marL="0" indent="0">
              <a:lnSpc>
                <a:spcPct val="100000"/>
              </a:lnSpc>
              <a:buNone/>
            </a:pPr>
            <a:r>
              <a:rPr lang="pt-PT" b="1" dirty="0"/>
              <a:t>1) Questões Estratégicas: </a:t>
            </a:r>
            <a:r>
              <a:rPr lang="pt-PT" dirty="0"/>
              <a:t>barreiras à entrada de novos agentes na cadeia; manutenção de assimetria de informação.</a:t>
            </a:r>
          </a:p>
          <a:p>
            <a:pPr marL="0" indent="0">
              <a:lnSpc>
                <a:spcPct val="100000"/>
              </a:lnSpc>
              <a:buNone/>
            </a:pPr>
            <a:endParaRPr lang="pt-PT" sz="1000" dirty="0"/>
          </a:p>
          <a:p>
            <a:pPr marL="0" indent="0">
              <a:lnSpc>
                <a:spcPct val="100000"/>
              </a:lnSpc>
              <a:buNone/>
            </a:pPr>
            <a:r>
              <a:rPr lang="pt-PT" b="1" dirty="0"/>
              <a:t>2) Diminuição da Incerteza: </a:t>
            </a:r>
            <a:r>
              <a:rPr lang="pt-PT" dirty="0"/>
              <a:t>redução da assimetria de informação; estabilização do aprovisionamento; acesso ao mercado; controlo da qualidade; transferência do risco.</a:t>
            </a:r>
          </a:p>
          <a:p>
            <a:pPr marL="0" indent="0">
              <a:lnSpc>
                <a:spcPct val="100000"/>
              </a:lnSpc>
              <a:buNone/>
            </a:pPr>
            <a:endParaRPr lang="pt-PT" sz="1000" dirty="0"/>
          </a:p>
          <a:p>
            <a:pPr marL="2743200" lvl="6" indent="0">
              <a:lnSpc>
                <a:spcPct val="100000"/>
              </a:lnSpc>
              <a:buNone/>
            </a:pPr>
            <a:endParaRPr lang="pt-PT" sz="2800" dirty="0"/>
          </a:p>
        </p:txBody>
      </p:sp>
    </p:spTree>
    <p:extLst>
      <p:ext uri="{BB962C8B-B14F-4D97-AF65-F5344CB8AC3E}">
        <p14:creationId xmlns:p14="http://schemas.microsoft.com/office/powerpoint/2010/main" val="2334259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691241" y="703955"/>
            <a:ext cx="10552176" cy="4351338"/>
          </a:xfrm>
        </p:spPr>
        <p:txBody>
          <a:bodyPr/>
          <a:lstStyle/>
          <a:p>
            <a:pPr marL="0" indent="0">
              <a:lnSpc>
                <a:spcPct val="100000"/>
              </a:lnSpc>
              <a:buNone/>
            </a:pPr>
            <a:r>
              <a:rPr lang="pt-PT" sz="3600" b="1" dirty="0"/>
              <a:t>Porque surgem novas formas de coordenação vertical? </a:t>
            </a:r>
          </a:p>
          <a:p>
            <a:pPr marL="0" indent="0">
              <a:lnSpc>
                <a:spcPct val="100000"/>
              </a:lnSpc>
              <a:buNone/>
            </a:pPr>
            <a:r>
              <a:rPr lang="pt-PT" sz="3200" u="sng" dirty="0"/>
              <a:t>Diferentes fatores explicativos</a:t>
            </a:r>
            <a:r>
              <a:rPr lang="pt-PT" sz="3200" dirty="0"/>
              <a:t>:</a:t>
            </a:r>
            <a:endParaRPr lang="pt-PT" sz="1600" b="1" dirty="0"/>
          </a:p>
          <a:p>
            <a:pPr marL="0" indent="0">
              <a:lnSpc>
                <a:spcPct val="100000"/>
              </a:lnSpc>
              <a:buNone/>
            </a:pPr>
            <a:endParaRPr lang="pt-PT" sz="1000" b="1" dirty="0"/>
          </a:p>
          <a:p>
            <a:pPr marL="0" indent="0">
              <a:lnSpc>
                <a:spcPct val="100000"/>
              </a:lnSpc>
              <a:buNone/>
            </a:pPr>
            <a:r>
              <a:rPr lang="pt-PT" sz="3200" b="1" dirty="0"/>
              <a:t>3) Economias de transação: </a:t>
            </a:r>
            <a:r>
              <a:rPr lang="pt-PT" sz="3200" dirty="0"/>
              <a:t>diferenciação e qualidade dos produtos; diminuição dos custos de transação; complementaridade de processos (sinergias).</a:t>
            </a:r>
          </a:p>
          <a:p>
            <a:pPr marL="0" indent="0">
              <a:lnSpc>
                <a:spcPct val="100000"/>
              </a:lnSpc>
              <a:buNone/>
            </a:pPr>
            <a:r>
              <a:rPr lang="pt-PT" sz="3200" dirty="0"/>
              <a:t> </a:t>
            </a:r>
          </a:p>
          <a:p>
            <a:pPr marL="0" indent="0">
              <a:lnSpc>
                <a:spcPct val="100000"/>
              </a:lnSpc>
              <a:buNone/>
            </a:pPr>
            <a:r>
              <a:rPr lang="pt-PT" sz="3200" b="1" dirty="0"/>
              <a:t>4) Questões comerciais: </a:t>
            </a:r>
            <a:r>
              <a:rPr lang="pt-PT" sz="3200" dirty="0"/>
              <a:t>conhecimento do custo de produção; promoção da produção própria.</a:t>
            </a:r>
            <a:endParaRPr lang="pt-PT" sz="2800" dirty="0"/>
          </a:p>
        </p:txBody>
      </p:sp>
    </p:spTree>
    <p:extLst>
      <p:ext uri="{BB962C8B-B14F-4D97-AF65-F5344CB8AC3E}">
        <p14:creationId xmlns:p14="http://schemas.microsoft.com/office/powerpoint/2010/main" val="545585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573410" y="350928"/>
            <a:ext cx="11082528" cy="4351338"/>
          </a:xfrm>
        </p:spPr>
        <p:txBody>
          <a:bodyPr/>
          <a:lstStyle/>
          <a:p>
            <a:pPr marL="0" indent="0">
              <a:lnSpc>
                <a:spcPct val="100000"/>
              </a:lnSpc>
              <a:buNone/>
            </a:pPr>
            <a:r>
              <a:rPr lang="pt-PT" sz="3200" b="1" dirty="0"/>
              <a:t>Custos de Transação: </a:t>
            </a:r>
            <a:r>
              <a:rPr lang="pt-PT" sz="3200" dirty="0"/>
              <a:t>custos que ocorrem quando se verifica uma troca. </a:t>
            </a:r>
          </a:p>
          <a:p>
            <a:pPr marL="0" indent="0">
              <a:lnSpc>
                <a:spcPct val="100000"/>
              </a:lnSpc>
              <a:buNone/>
            </a:pPr>
            <a:r>
              <a:rPr lang="pt-PT" sz="3200" b="1" dirty="0"/>
              <a:t>Exemplos:</a:t>
            </a:r>
            <a:r>
              <a:rPr lang="pt-PT" sz="3200" dirty="0"/>
              <a:t> </a:t>
            </a:r>
          </a:p>
          <a:p>
            <a:pPr marL="457200" lvl="1" indent="0">
              <a:lnSpc>
                <a:spcPct val="100000"/>
              </a:lnSpc>
              <a:buNone/>
            </a:pPr>
            <a:r>
              <a:rPr lang="pt-PT" dirty="0"/>
              <a:t>i</a:t>
            </a:r>
            <a:r>
              <a:rPr lang="pt-PT" sz="2800" dirty="0"/>
              <a:t>) Custos ligados à recolha de informação;</a:t>
            </a:r>
          </a:p>
          <a:p>
            <a:pPr marL="457200" lvl="1" indent="0">
              <a:lnSpc>
                <a:spcPct val="100000"/>
              </a:lnSpc>
              <a:buNone/>
            </a:pPr>
            <a:r>
              <a:rPr lang="pt-PT" sz="2800" dirty="0" err="1"/>
              <a:t>ii</a:t>
            </a:r>
            <a:r>
              <a:rPr lang="pt-PT" sz="2800" dirty="0"/>
              <a:t>) Custos de negociação;</a:t>
            </a:r>
          </a:p>
          <a:p>
            <a:pPr marL="457200" lvl="1" indent="0">
              <a:lnSpc>
                <a:spcPct val="100000"/>
              </a:lnSpc>
              <a:buNone/>
            </a:pPr>
            <a:r>
              <a:rPr lang="pt-PT" sz="2800" dirty="0"/>
              <a:t>iii) Custos ligados ao estabelecimento de um contrato: redação, renegociação, rotura, execução, etc.</a:t>
            </a:r>
          </a:p>
          <a:p>
            <a:pPr marL="0" indent="0">
              <a:lnSpc>
                <a:spcPct val="100000"/>
              </a:lnSpc>
              <a:buNone/>
            </a:pPr>
            <a:endParaRPr lang="pt-PT" sz="1400" dirty="0"/>
          </a:p>
          <a:p>
            <a:pPr>
              <a:lnSpc>
                <a:spcPct val="100000"/>
              </a:lnSpc>
              <a:buFont typeface="Wingdings" panose="05000000000000000000" pitchFamily="2" charset="2"/>
              <a:buChar char="Ø"/>
            </a:pPr>
            <a:r>
              <a:rPr lang="pt-PT" sz="3200" dirty="0"/>
              <a:t>Segundo a teoria dos custos de transação </a:t>
            </a:r>
            <a:r>
              <a:rPr lang="pt-PT" sz="1800" dirty="0"/>
              <a:t>(</a:t>
            </a:r>
            <a:r>
              <a:rPr lang="pt-PT" sz="1800" dirty="0" err="1"/>
              <a:t>Williamson</a:t>
            </a:r>
            <a:r>
              <a:rPr lang="pt-PT" sz="1800" dirty="0"/>
              <a:t>, 1973), </a:t>
            </a:r>
            <a:r>
              <a:rPr lang="pt-PT" sz="3200" dirty="0"/>
              <a:t>os agentes económicos escolhem um </a:t>
            </a:r>
            <a:r>
              <a:rPr lang="pt-PT" sz="3200" u="sng" dirty="0"/>
              <a:t>modo de coordenação </a:t>
            </a:r>
            <a:r>
              <a:rPr lang="pt-PT" sz="3200" dirty="0"/>
              <a:t>que lhe </a:t>
            </a:r>
            <a:r>
              <a:rPr lang="pt-PT" sz="3200" u="sng" dirty="0"/>
              <a:t>minimize os custos de transação</a:t>
            </a:r>
            <a:r>
              <a:rPr lang="pt-PT" sz="3200" dirty="0"/>
              <a:t>.</a:t>
            </a:r>
          </a:p>
          <a:p>
            <a:pPr marL="0" indent="0">
              <a:lnSpc>
                <a:spcPct val="100000"/>
              </a:lnSpc>
              <a:buNone/>
            </a:pPr>
            <a:endParaRPr lang="pt-PT" sz="3200" dirty="0"/>
          </a:p>
          <a:p>
            <a:pPr marL="0" indent="0">
              <a:lnSpc>
                <a:spcPct val="100000"/>
              </a:lnSpc>
              <a:buNone/>
            </a:pPr>
            <a:r>
              <a:rPr lang="pt-PT" sz="3600" dirty="0"/>
              <a:t> </a:t>
            </a:r>
          </a:p>
          <a:p>
            <a:pPr marL="0" indent="0">
              <a:lnSpc>
                <a:spcPct val="100000"/>
              </a:lnSpc>
              <a:buNone/>
            </a:pPr>
            <a:endParaRPr lang="pt-PT" sz="3200" dirty="0"/>
          </a:p>
        </p:txBody>
      </p:sp>
    </p:spTree>
    <p:extLst>
      <p:ext uri="{BB962C8B-B14F-4D97-AF65-F5344CB8AC3E}">
        <p14:creationId xmlns:p14="http://schemas.microsoft.com/office/powerpoint/2010/main" val="1251416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228600" y="1045408"/>
            <a:ext cx="11768327" cy="4351338"/>
          </a:xfrm>
        </p:spPr>
        <p:txBody>
          <a:bodyPr/>
          <a:lstStyle/>
          <a:p>
            <a:pPr>
              <a:lnSpc>
                <a:spcPct val="100000"/>
              </a:lnSpc>
              <a:buFont typeface="Wingdings" panose="05000000000000000000" pitchFamily="2" charset="2"/>
              <a:buChar char="Ø"/>
            </a:pPr>
            <a:r>
              <a:rPr lang="pt-PT" sz="2400" u="sng" dirty="0"/>
              <a:t>Custos de coordenação interna: </a:t>
            </a:r>
            <a:r>
              <a:rPr lang="pt-PT" sz="2400" dirty="0"/>
              <a:t>administrativos, planeamento, gestão, controlo de atividades rotineiras, etc.</a:t>
            </a:r>
          </a:p>
          <a:p>
            <a:pPr>
              <a:lnSpc>
                <a:spcPct val="100000"/>
              </a:lnSpc>
              <a:buFont typeface="Wingdings" panose="05000000000000000000" pitchFamily="2" charset="2"/>
              <a:buChar char="Ø"/>
            </a:pPr>
            <a:r>
              <a:rPr lang="pt-PT" sz="2400" u="sng" dirty="0"/>
              <a:t>Imprecisões contratuais: </a:t>
            </a:r>
            <a:r>
              <a:rPr lang="pt-PT" sz="2400" dirty="0"/>
              <a:t>a racionalidade limitada dos agentes económicos e a incerteza não permitem antecipar todos os acontecimentos futuros.</a:t>
            </a:r>
          </a:p>
          <a:p>
            <a:pPr>
              <a:lnSpc>
                <a:spcPct val="100000"/>
              </a:lnSpc>
              <a:buFont typeface="Wingdings" panose="05000000000000000000" pitchFamily="2" charset="2"/>
              <a:buChar char="Ø"/>
            </a:pPr>
            <a:r>
              <a:rPr lang="pt-PT" sz="2400" u="sng" dirty="0"/>
              <a:t>Poder de negociação: </a:t>
            </a:r>
            <a:r>
              <a:rPr lang="pt-PT" sz="2400" dirty="0"/>
              <a:t>muitas vezes assimétrico; o que faz com que o agente mais “fraco” aceite condições desvantajosas durante a vigência do contrato.</a:t>
            </a:r>
          </a:p>
          <a:p>
            <a:pPr>
              <a:lnSpc>
                <a:spcPct val="100000"/>
              </a:lnSpc>
              <a:buFont typeface="Wingdings" panose="05000000000000000000" pitchFamily="2" charset="2"/>
              <a:buChar char="Ø"/>
            </a:pPr>
            <a:r>
              <a:rPr lang="pt-PT" sz="2400" u="sng" dirty="0"/>
              <a:t>Dependência: </a:t>
            </a:r>
            <a:r>
              <a:rPr lang="pt-PT" sz="2400" dirty="0"/>
              <a:t>resultado de uma estrutura de mercado de oligopólio, de posição geográfica, de investimentos de longo prazo ligados aos contratos realizados.</a:t>
            </a:r>
          </a:p>
          <a:p>
            <a:pPr>
              <a:lnSpc>
                <a:spcPct val="100000"/>
              </a:lnSpc>
              <a:buFont typeface="Wingdings" panose="05000000000000000000" pitchFamily="2" charset="2"/>
              <a:buChar char="Ø"/>
            </a:pPr>
            <a:r>
              <a:rPr lang="pt-PT" sz="2400" u="sng" dirty="0"/>
              <a:t>Perda da referência preço</a:t>
            </a:r>
            <a:r>
              <a:rPr lang="pt-PT" sz="2400" dirty="0"/>
              <a:t>: a utilização generalizada dos contratos pode conduzir ao desaparecimento de um mercado e consequentemente ao desaparecimento da formação de preços.</a:t>
            </a:r>
          </a:p>
          <a:p>
            <a:pPr>
              <a:lnSpc>
                <a:spcPct val="100000"/>
              </a:lnSpc>
              <a:buFont typeface="Wingdings" panose="05000000000000000000" pitchFamily="2" charset="2"/>
              <a:buChar char="Ø"/>
            </a:pPr>
            <a:r>
              <a:rPr lang="pt-PT" sz="2400" u="sng" dirty="0"/>
              <a:t>Limitação das oportunidades</a:t>
            </a:r>
            <a:r>
              <a:rPr lang="pt-PT" sz="2400" dirty="0"/>
              <a:t>: contratos com características fixas não permite ao contratado usufruir de condições de mercado mais favoráveis e pode não incentivar à inovação.</a:t>
            </a:r>
          </a:p>
        </p:txBody>
      </p:sp>
      <p:sp>
        <p:nvSpPr>
          <p:cNvPr id="4" name="Titre 3"/>
          <p:cNvSpPr>
            <a:spLocks noGrp="1"/>
          </p:cNvSpPr>
          <p:nvPr>
            <p:ph type="title"/>
          </p:nvPr>
        </p:nvSpPr>
        <p:spPr>
          <a:xfrm>
            <a:off x="1070657" y="1"/>
            <a:ext cx="10299905" cy="1045408"/>
          </a:xfrm>
        </p:spPr>
        <p:txBody>
          <a:bodyPr/>
          <a:lstStyle/>
          <a:p>
            <a:pPr algn="ctr"/>
            <a:r>
              <a:rPr lang="pt-PT" sz="3600" b="1" dirty="0">
                <a:latin typeface="+mn-lt"/>
              </a:rPr>
              <a:t>Desvantagens da Coordenação Vertical</a:t>
            </a:r>
          </a:p>
        </p:txBody>
      </p:sp>
    </p:spTree>
    <p:extLst>
      <p:ext uri="{BB962C8B-B14F-4D97-AF65-F5344CB8AC3E}">
        <p14:creationId xmlns:p14="http://schemas.microsoft.com/office/powerpoint/2010/main" val="1204254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408176" y="1929384"/>
            <a:ext cx="9208008" cy="4247317"/>
          </a:xfrm>
          <a:prstGeom prst="rect">
            <a:avLst/>
          </a:prstGeom>
        </p:spPr>
        <p:txBody>
          <a:bodyPr wrap="square">
            <a:spAutoFit/>
          </a:bodyPr>
          <a:lstStyle/>
          <a:p>
            <a:r>
              <a:rPr lang="pt-PT" sz="2000" i="1" dirty="0">
                <a:solidFill>
                  <a:srgbClr val="003366"/>
                </a:solidFill>
                <a:latin typeface="Calibri,Italic"/>
              </a:rPr>
              <a:t>Na cadeia de abastecimento alimentar, os </a:t>
            </a:r>
            <a:r>
              <a:rPr lang="pt-PT" sz="2000" b="1" i="1" dirty="0">
                <a:solidFill>
                  <a:srgbClr val="003366"/>
                </a:solidFill>
                <a:latin typeface="Calibri,BoldItalic"/>
              </a:rPr>
              <a:t>desequilíbrios </a:t>
            </a:r>
            <a:r>
              <a:rPr lang="pt-PT" sz="2000" i="1" dirty="0">
                <a:solidFill>
                  <a:srgbClr val="003366"/>
                </a:solidFill>
                <a:latin typeface="Calibri,Italic"/>
              </a:rPr>
              <a:t>significativos do</a:t>
            </a:r>
          </a:p>
          <a:p>
            <a:r>
              <a:rPr lang="pt-PT" sz="2000" i="1" dirty="0">
                <a:solidFill>
                  <a:srgbClr val="003366"/>
                </a:solidFill>
                <a:latin typeface="Calibri,Italic"/>
              </a:rPr>
              <a:t>poder de negociação das partes contratantes </a:t>
            </a:r>
            <a:r>
              <a:rPr lang="pt-PT" sz="2000" b="1" i="1" dirty="0">
                <a:solidFill>
                  <a:srgbClr val="003366"/>
                </a:solidFill>
                <a:latin typeface="Calibri,BoldItalic"/>
              </a:rPr>
              <a:t>são comuns</a:t>
            </a:r>
            <a:r>
              <a:rPr lang="pt-PT" sz="2000" i="1" dirty="0">
                <a:solidFill>
                  <a:srgbClr val="003366"/>
                </a:solidFill>
                <a:latin typeface="Calibri,Italic"/>
              </a:rPr>
              <a:t>, tendo esta</a:t>
            </a:r>
          </a:p>
          <a:p>
            <a:r>
              <a:rPr lang="pt-PT" sz="2000" i="1" dirty="0">
                <a:solidFill>
                  <a:srgbClr val="003366"/>
                </a:solidFill>
                <a:latin typeface="Calibri,Italic"/>
              </a:rPr>
              <a:t>questão sido assinalada como uma </a:t>
            </a:r>
            <a:r>
              <a:rPr lang="pt-PT" sz="2000" b="1" i="1" dirty="0">
                <a:solidFill>
                  <a:srgbClr val="003366"/>
                </a:solidFill>
                <a:latin typeface="Calibri,BoldItalic"/>
              </a:rPr>
              <a:t>preocupação séria pelas partes</a:t>
            </a:r>
          </a:p>
          <a:p>
            <a:r>
              <a:rPr lang="pt-PT" sz="2000" b="1" i="1" dirty="0">
                <a:solidFill>
                  <a:srgbClr val="003366"/>
                </a:solidFill>
                <a:latin typeface="Calibri,BoldItalic"/>
              </a:rPr>
              <a:t>interessadas</a:t>
            </a:r>
            <a:r>
              <a:rPr lang="pt-PT" sz="2000" i="1" dirty="0">
                <a:solidFill>
                  <a:srgbClr val="003366"/>
                </a:solidFill>
                <a:latin typeface="Calibri,Italic"/>
              </a:rPr>
              <a:t>.</a:t>
            </a:r>
          </a:p>
          <a:p>
            <a:r>
              <a:rPr lang="pt-PT" sz="2000" dirty="0">
                <a:solidFill>
                  <a:srgbClr val="003366"/>
                </a:solidFill>
                <a:latin typeface="Helvetica" panose="020B0604020202020204" pitchFamily="34" charset="0"/>
              </a:rPr>
              <a:t>• </a:t>
            </a:r>
            <a:r>
              <a:rPr lang="pt-PT" sz="2000" i="1" dirty="0">
                <a:solidFill>
                  <a:srgbClr val="003366"/>
                </a:solidFill>
                <a:latin typeface="Calibri,Italic"/>
              </a:rPr>
              <a:t>Esta assimetria em termos de poder de negociação </a:t>
            </a:r>
            <a:r>
              <a:rPr lang="pt-PT" sz="2000" b="1" i="1" dirty="0">
                <a:solidFill>
                  <a:srgbClr val="003366"/>
                </a:solidFill>
                <a:latin typeface="Calibri,BoldItalic"/>
              </a:rPr>
              <a:t>pode levar a práticas</a:t>
            </a:r>
          </a:p>
          <a:p>
            <a:r>
              <a:rPr lang="pt-PT" sz="2000" b="1" i="1" dirty="0">
                <a:solidFill>
                  <a:srgbClr val="003366"/>
                </a:solidFill>
                <a:latin typeface="Calibri,BoldItalic"/>
              </a:rPr>
              <a:t>comerciais desleais.</a:t>
            </a:r>
          </a:p>
          <a:p>
            <a:r>
              <a:rPr lang="pt-PT" sz="2000" dirty="0">
                <a:solidFill>
                  <a:srgbClr val="003366"/>
                </a:solidFill>
                <a:latin typeface="Helvetica" panose="020B0604020202020204" pitchFamily="34" charset="0"/>
              </a:rPr>
              <a:t>• </a:t>
            </a:r>
            <a:r>
              <a:rPr lang="pt-PT" sz="2000" i="1" dirty="0">
                <a:solidFill>
                  <a:srgbClr val="003366"/>
                </a:solidFill>
                <a:latin typeface="Calibri,Italic"/>
              </a:rPr>
              <a:t>Uma </a:t>
            </a:r>
            <a:r>
              <a:rPr lang="pt-PT" sz="2000" b="1" i="1" dirty="0">
                <a:solidFill>
                  <a:srgbClr val="003366"/>
                </a:solidFill>
                <a:latin typeface="Calibri,BoldItalic"/>
              </a:rPr>
              <a:t>maior sensibilização </a:t>
            </a:r>
            <a:r>
              <a:rPr lang="pt-PT" sz="2000" i="1" dirty="0">
                <a:solidFill>
                  <a:srgbClr val="003366"/>
                </a:solidFill>
                <a:latin typeface="Calibri,Italic"/>
              </a:rPr>
              <a:t>para os direitos contratuais e uma atuação</a:t>
            </a:r>
          </a:p>
          <a:p>
            <a:r>
              <a:rPr lang="pt-PT" sz="2000" i="1" dirty="0">
                <a:solidFill>
                  <a:srgbClr val="003366"/>
                </a:solidFill>
                <a:latin typeface="Calibri,Italic"/>
              </a:rPr>
              <a:t>mais forte contra as práticas contratuais desleais poderiam contribuir</a:t>
            </a:r>
          </a:p>
          <a:p>
            <a:r>
              <a:rPr lang="pt-PT" sz="2000" i="1" dirty="0">
                <a:solidFill>
                  <a:srgbClr val="003366"/>
                </a:solidFill>
                <a:latin typeface="Calibri,Italic"/>
              </a:rPr>
              <a:t>para evitar estas deficiências, uma vez que os agentes com poder de</a:t>
            </a:r>
          </a:p>
          <a:p>
            <a:r>
              <a:rPr lang="pt-PT" sz="2000" i="1" dirty="0">
                <a:solidFill>
                  <a:srgbClr val="003366"/>
                </a:solidFill>
                <a:latin typeface="Calibri,Italic"/>
              </a:rPr>
              <a:t>negociação limitado carecem de informação sobre os seus direitos. Além</a:t>
            </a:r>
          </a:p>
          <a:p>
            <a:r>
              <a:rPr lang="pt-PT" sz="2000" i="1" dirty="0">
                <a:solidFill>
                  <a:srgbClr val="003366"/>
                </a:solidFill>
                <a:latin typeface="Calibri,Italic"/>
              </a:rPr>
              <a:t>disso, podem hesitar em contestar cláusulas contratuais por recearem</a:t>
            </a:r>
          </a:p>
          <a:p>
            <a:r>
              <a:rPr lang="pt-PT" sz="2000" i="1" dirty="0">
                <a:solidFill>
                  <a:srgbClr val="003366"/>
                </a:solidFill>
                <a:latin typeface="Calibri,Italic"/>
              </a:rPr>
              <a:t>perder o contrato</a:t>
            </a:r>
            <a:r>
              <a:rPr lang="pt-PT" i="1" dirty="0">
                <a:solidFill>
                  <a:srgbClr val="003366"/>
                </a:solidFill>
                <a:latin typeface="Calibri,Italic"/>
              </a:rPr>
              <a:t>.</a:t>
            </a:r>
          </a:p>
          <a:p>
            <a:endParaRPr lang="pt-PT" i="1" dirty="0">
              <a:solidFill>
                <a:srgbClr val="003366"/>
              </a:solidFill>
              <a:latin typeface="Calibri,Italic"/>
            </a:endParaRPr>
          </a:p>
          <a:p>
            <a:r>
              <a:rPr lang="pt-PT" sz="1200" b="1" i="1" dirty="0">
                <a:solidFill>
                  <a:srgbClr val="003366"/>
                </a:solidFill>
                <a:latin typeface="Calibri,BoldItalic"/>
              </a:rPr>
              <a:t>in “Melhor funcionamento da cadeia de abastecimento alimentar na Europa”, COM(2009)591</a:t>
            </a:r>
            <a:endParaRPr lang="pt-PT" dirty="0"/>
          </a:p>
        </p:txBody>
      </p:sp>
      <p:sp>
        <p:nvSpPr>
          <p:cNvPr id="5" name="CaixaDeTexto 4"/>
          <p:cNvSpPr txBox="1"/>
          <p:nvPr/>
        </p:nvSpPr>
        <p:spPr>
          <a:xfrm>
            <a:off x="1472184" y="6327648"/>
            <a:ext cx="1767343" cy="369332"/>
          </a:xfrm>
          <a:prstGeom prst="rect">
            <a:avLst/>
          </a:prstGeom>
          <a:noFill/>
        </p:spPr>
        <p:txBody>
          <a:bodyPr wrap="none" rtlCol="0">
            <a:spAutoFit/>
          </a:bodyPr>
          <a:lstStyle/>
          <a:p>
            <a:r>
              <a:rPr lang="pt-PT" dirty="0"/>
              <a:t>Fonte: GPP, 2012</a:t>
            </a:r>
          </a:p>
        </p:txBody>
      </p:sp>
      <p:sp>
        <p:nvSpPr>
          <p:cNvPr id="6" name="Título 1"/>
          <p:cNvSpPr>
            <a:spLocks noGrp="1"/>
          </p:cNvSpPr>
          <p:nvPr>
            <p:ph type="title"/>
          </p:nvPr>
        </p:nvSpPr>
        <p:spPr>
          <a:xfrm>
            <a:off x="523986" y="369959"/>
            <a:ext cx="11064240" cy="1325563"/>
          </a:xfrm>
        </p:spPr>
        <p:txBody>
          <a:bodyPr/>
          <a:lstStyle/>
          <a:p>
            <a:pPr algn="ctr"/>
            <a:r>
              <a:rPr lang="pt-PT" sz="3200" b="1" dirty="0">
                <a:latin typeface="+mn-lt"/>
              </a:rPr>
              <a:t>Desequilíbrios nas Cadeias de Valor Europeias</a:t>
            </a:r>
          </a:p>
        </p:txBody>
      </p:sp>
    </p:spTree>
    <p:extLst>
      <p:ext uri="{BB962C8B-B14F-4D97-AF65-F5344CB8AC3E}">
        <p14:creationId xmlns:p14="http://schemas.microsoft.com/office/powerpoint/2010/main" val="336580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3987" y="0"/>
            <a:ext cx="10515600" cy="1325563"/>
          </a:xfrm>
        </p:spPr>
        <p:txBody>
          <a:bodyPr/>
          <a:lstStyle/>
          <a:p>
            <a:pPr algn="ctr"/>
            <a:r>
              <a:rPr lang="pt-PT" sz="3200" b="1" dirty="0">
                <a:latin typeface="+mn-lt"/>
              </a:rPr>
              <a:t>Práticas Comerciais Desleais</a:t>
            </a:r>
          </a:p>
        </p:txBody>
      </p:sp>
      <p:sp>
        <p:nvSpPr>
          <p:cNvPr id="3" name="Espace réservé du contenu 2"/>
          <p:cNvSpPr>
            <a:spLocks noGrp="1"/>
          </p:cNvSpPr>
          <p:nvPr>
            <p:ph idx="1"/>
          </p:nvPr>
        </p:nvSpPr>
        <p:spPr>
          <a:xfrm>
            <a:off x="705092" y="1009610"/>
            <a:ext cx="10515600" cy="4351338"/>
          </a:xfrm>
        </p:spPr>
        <p:txBody>
          <a:bodyPr/>
          <a:lstStyle/>
          <a:p>
            <a:pPr>
              <a:buFont typeface="Arial" panose="020B0604020202020204" pitchFamily="34" charset="0"/>
              <a:buChar char="•"/>
            </a:pPr>
            <a:r>
              <a:rPr lang="pt-PT" sz="2400" i="1" dirty="0"/>
              <a:t>As práticas comerciais desleais (PCD) são barreiras não regulamentares difíceis de identificar, porque envolvem práticas de entidades privadas, concebidas para segmentar o mercado ou limitar a concorrência.</a:t>
            </a:r>
          </a:p>
          <a:p>
            <a:pPr marL="0" indent="0">
              <a:buNone/>
            </a:pPr>
            <a:endParaRPr lang="pt-PT" sz="2400" i="1" dirty="0"/>
          </a:p>
          <a:p>
            <a:r>
              <a:rPr lang="pt-PT" sz="2400" i="1" dirty="0"/>
              <a:t>As PCD são práticas entre empresas (business-to-business) que se afastam da boa conduta comercial e são contrárias a boa-fé e a uma negociação justa (por exemplo, atrasos nos pagamentos, cancelamento de contratos de última hora, exigência de pagamento por serviços não relacionados, etc.). São geralmente impostas unilateralmente por um dos parceiros comerciais ao outro parceiro.</a:t>
            </a:r>
          </a:p>
          <a:p>
            <a:endParaRPr lang="pt-PT" sz="2400" i="1" dirty="0"/>
          </a:p>
          <a:p>
            <a:r>
              <a:rPr lang="pt-PT" sz="2400" i="1" dirty="0"/>
              <a:t>A cadeia de abastecimento alimentar é especialmente vulnerável a práticas comerciais desleais, devido as grandes diferenças de poder negocial, provocadas pela diversidade de dimensão entre as empresas que operam na cadeia de valor (</a:t>
            </a:r>
            <a:r>
              <a:rPr lang="pt-PT" sz="2400" dirty="0" err="1"/>
              <a:t>Petinelli</a:t>
            </a:r>
            <a:r>
              <a:rPr lang="pt-PT" sz="2400" dirty="0"/>
              <a:t> e </a:t>
            </a:r>
            <a:r>
              <a:rPr lang="pt-PT" sz="2400" dirty="0" err="1"/>
              <a:t>Swierczyna</a:t>
            </a:r>
            <a:r>
              <a:rPr lang="pt-PT" sz="2400" dirty="0"/>
              <a:t>, 2018, p.32</a:t>
            </a:r>
            <a:r>
              <a:rPr lang="pt-PT" sz="2400" i="1" dirty="0"/>
              <a:t>).</a:t>
            </a:r>
          </a:p>
        </p:txBody>
      </p:sp>
    </p:spTree>
    <p:extLst>
      <p:ext uri="{BB962C8B-B14F-4D97-AF65-F5344CB8AC3E}">
        <p14:creationId xmlns:p14="http://schemas.microsoft.com/office/powerpoint/2010/main" val="966101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254642" y="289085"/>
            <a:ext cx="11435787" cy="4351338"/>
          </a:xfrm>
        </p:spPr>
        <p:txBody>
          <a:bodyPr/>
          <a:lstStyle/>
          <a:p>
            <a:pPr marL="0" indent="0">
              <a:buNone/>
            </a:pPr>
            <a:r>
              <a:rPr lang="pt-PT" sz="2000" dirty="0"/>
              <a:t>Na </a:t>
            </a:r>
            <a:r>
              <a:rPr lang="pt-PT" sz="2000" b="1" dirty="0"/>
              <a:t>União Europeia</a:t>
            </a:r>
            <a:r>
              <a:rPr lang="pt-PT" sz="2000" dirty="0"/>
              <a:t>, </a:t>
            </a:r>
            <a:r>
              <a:rPr lang="pt-PT" sz="2000" i="1" dirty="0"/>
              <a:t>Em 2011, a plataforma de peritos apresentou uma lista de princípios e exemplos em matéria de práticas leais e desleais nas relações verticais no âmbito da cadeia de abastecimento alimentar, subscritos por onze organizações representativas dos diferentes interesses ao longo da cadeia europeia de abastecimento alimentar </a:t>
            </a:r>
            <a:r>
              <a:rPr lang="pt-PT" sz="2000" dirty="0"/>
              <a:t>(Comissão Europeia, 2013, p. 4).</a:t>
            </a:r>
          </a:p>
          <a:p>
            <a:pPr marL="0" indent="0">
              <a:buNone/>
            </a:pPr>
            <a:endParaRPr lang="pt-PT" sz="2000" i="1" dirty="0"/>
          </a:p>
          <a:p>
            <a:pPr marL="0" indent="0">
              <a:buNone/>
            </a:pPr>
            <a:r>
              <a:rPr lang="pt-PT" sz="2000" i="1" dirty="0"/>
              <a:t>Mais tarde, em 2016, um grupo de 12 especialistas oriundos de toda a cadeia de abastecimento alimentar, coordenado pela Comissão Europeia, apresentou recomendações sobre como preencher lacunas de informação para aumentar a transparência do mercado ao longo da cadeia. </a:t>
            </a:r>
          </a:p>
          <a:p>
            <a:pPr marL="0" indent="0">
              <a:buNone/>
            </a:pPr>
            <a:r>
              <a:rPr lang="pt-PT" sz="2000" i="1" dirty="0"/>
              <a:t>As suas </a:t>
            </a:r>
            <a:r>
              <a:rPr lang="pt-PT" sz="2000" b="1" i="1" dirty="0"/>
              <a:t>recomendações</a:t>
            </a:r>
            <a:r>
              <a:rPr lang="pt-PT" sz="2000" i="1" dirty="0"/>
              <a:t> foram as seguintes: </a:t>
            </a:r>
          </a:p>
          <a:p>
            <a:pPr marL="0" indent="0">
              <a:buNone/>
            </a:pPr>
            <a:r>
              <a:rPr lang="pt-PT" sz="2000" i="1" dirty="0"/>
              <a:t>i) introduzir ou melhorar a </a:t>
            </a:r>
            <a:r>
              <a:rPr lang="pt-PT" sz="2000" i="1" u="sng" dirty="0"/>
              <a:t>comunicação obrigatória de preços</a:t>
            </a:r>
            <a:r>
              <a:rPr lang="pt-PT" sz="2000" i="1" dirty="0"/>
              <a:t>; </a:t>
            </a:r>
          </a:p>
          <a:p>
            <a:pPr marL="0" indent="0">
              <a:buNone/>
            </a:pPr>
            <a:r>
              <a:rPr lang="pt-PT" sz="2000" i="1" dirty="0" err="1"/>
              <a:t>ii</a:t>
            </a:r>
            <a:r>
              <a:rPr lang="pt-PT" sz="2000" i="1" dirty="0"/>
              <a:t>) </a:t>
            </a:r>
            <a:r>
              <a:rPr lang="pt-PT" sz="2000" i="1" u="sng" dirty="0"/>
              <a:t>comunicar melhor e trocar informações </a:t>
            </a:r>
            <a:r>
              <a:rPr lang="pt-PT" sz="2000" i="1" dirty="0"/>
              <a:t>entre Estados-Membros na recolha de dados de mercado; </a:t>
            </a:r>
          </a:p>
          <a:p>
            <a:pPr marL="0" indent="0">
              <a:buNone/>
            </a:pPr>
            <a:r>
              <a:rPr lang="pt-PT" sz="2000" i="1" dirty="0" err="1"/>
              <a:t>iii</a:t>
            </a:r>
            <a:r>
              <a:rPr lang="pt-PT" sz="2000" i="1" dirty="0"/>
              <a:t>) publicar o indicador “</a:t>
            </a:r>
            <a:r>
              <a:rPr lang="pt-PT" sz="2000" i="1" dirty="0" err="1"/>
              <a:t>Food</a:t>
            </a:r>
            <a:r>
              <a:rPr lang="pt-PT" sz="2000" i="1" dirty="0"/>
              <a:t> Euro”: </a:t>
            </a:r>
            <a:r>
              <a:rPr lang="pt-PT" sz="2000" i="1" u="sng" dirty="0"/>
              <a:t>indicador composto do preço dos alimentos </a:t>
            </a:r>
            <a:r>
              <a:rPr lang="pt-PT" sz="2000" i="1" dirty="0"/>
              <a:t>para tentar mostrar como as despesas alimentares do consumidor se distribuem entre as diferentes fases da cadeia de abastecimento alimentar (produtores, indústria e retalhistas). O objetivo é sensibilizar opinião pública para a distribuição de valor acrescentado e outras componentes ao longo de toda a cadeia.</a:t>
            </a:r>
            <a:r>
              <a:rPr lang="pt-PT" sz="2000" dirty="0"/>
              <a:t> </a:t>
            </a:r>
            <a:endParaRPr lang="pt-PT" sz="2000" i="1" dirty="0"/>
          </a:p>
          <a:p>
            <a:pPr marL="0" indent="0">
              <a:buNone/>
            </a:pPr>
            <a:r>
              <a:rPr lang="pt-PT" sz="2000" i="1" dirty="0" err="1"/>
              <a:t>iv</a:t>
            </a:r>
            <a:r>
              <a:rPr lang="pt-PT" sz="2000" i="1" dirty="0"/>
              <a:t>) </a:t>
            </a:r>
            <a:r>
              <a:rPr lang="pt-PT" sz="2000" i="1" u="sng" dirty="0"/>
              <a:t>modernizar a recolha de dados </a:t>
            </a:r>
            <a:r>
              <a:rPr lang="pt-PT" sz="2000" i="1" dirty="0"/>
              <a:t>através do aproveitamento das possibilidades criadas pelo </a:t>
            </a:r>
            <a:r>
              <a:rPr lang="pt-PT" sz="2000" i="1" dirty="0" err="1"/>
              <a:t>big</a:t>
            </a:r>
            <a:r>
              <a:rPr lang="pt-PT" sz="2000" i="1" dirty="0"/>
              <a:t> data. (</a:t>
            </a:r>
            <a:r>
              <a:rPr lang="pt-PT" sz="2000" dirty="0" err="1"/>
              <a:t>Petinelli</a:t>
            </a:r>
            <a:r>
              <a:rPr lang="pt-PT" sz="2000" dirty="0"/>
              <a:t> e </a:t>
            </a:r>
            <a:r>
              <a:rPr lang="pt-PT" sz="2000" dirty="0" err="1"/>
              <a:t>Swierczyna</a:t>
            </a:r>
            <a:r>
              <a:rPr lang="pt-PT" sz="2000" dirty="0"/>
              <a:t>, 2018, p.35)</a:t>
            </a:r>
            <a:r>
              <a:rPr lang="pt-PT" sz="2000" i="1" dirty="0"/>
              <a:t>.</a:t>
            </a:r>
          </a:p>
          <a:p>
            <a:pPr marL="0" indent="0">
              <a:buNone/>
            </a:pPr>
            <a:endParaRPr lang="pt-PT" sz="2000" dirty="0"/>
          </a:p>
          <a:p>
            <a:endParaRPr lang="pt-PT" sz="2400" dirty="0"/>
          </a:p>
          <a:p>
            <a:endParaRPr lang="pt-PT" sz="2400" dirty="0"/>
          </a:p>
          <a:p>
            <a:pPr marL="0" indent="0">
              <a:buNone/>
            </a:pPr>
            <a:endParaRPr lang="pt-PT" dirty="0"/>
          </a:p>
        </p:txBody>
      </p:sp>
    </p:spTree>
    <p:extLst>
      <p:ext uri="{BB962C8B-B14F-4D97-AF65-F5344CB8AC3E}">
        <p14:creationId xmlns:p14="http://schemas.microsoft.com/office/powerpoint/2010/main" val="3906108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9514" y="1090439"/>
            <a:ext cx="10853928" cy="4351338"/>
          </a:xfrm>
        </p:spPr>
        <p:txBody>
          <a:bodyPr/>
          <a:lstStyle/>
          <a:p>
            <a:pPr marL="0" indent="0">
              <a:lnSpc>
                <a:spcPct val="100000"/>
              </a:lnSpc>
              <a:buClr>
                <a:srgbClr val="00B050"/>
              </a:buClr>
              <a:buNone/>
            </a:pPr>
            <a:r>
              <a:rPr lang="pt-PT" sz="2400" dirty="0"/>
              <a:t>No relatório da Autoridade da Concorrência sobre as relações comerciais entre a distribuição alimentar e os seus fornecedores: </a:t>
            </a:r>
          </a:p>
          <a:p>
            <a:pPr marL="0" indent="0">
              <a:lnSpc>
                <a:spcPct val="100000"/>
              </a:lnSpc>
              <a:buClr>
                <a:srgbClr val="00B050"/>
              </a:buClr>
              <a:buNone/>
            </a:pPr>
            <a:r>
              <a:rPr lang="pt-PT" sz="2400" i="1" dirty="0"/>
              <a:t>Foram identificadas </a:t>
            </a:r>
            <a:r>
              <a:rPr lang="pt-PT" sz="2400" i="1" u="sng" dirty="0"/>
              <a:t>quatro áreas onde o desequilíbrio negocial </a:t>
            </a:r>
            <a:r>
              <a:rPr lang="pt-PT" sz="2400" i="1" dirty="0"/>
              <a:t>entre distribuidores e fornecedores que se parecem manifestar de forma mais acentuada:</a:t>
            </a:r>
          </a:p>
          <a:p>
            <a:pPr marL="0" indent="0">
              <a:lnSpc>
                <a:spcPct val="100000"/>
              </a:lnSpc>
              <a:buClr>
                <a:srgbClr val="00B050"/>
              </a:buClr>
              <a:buNone/>
            </a:pPr>
            <a:r>
              <a:rPr lang="pt-PT" sz="2400" i="1" dirty="0"/>
              <a:t> i) Imposição unilateral de condições (i.e. negociação de contrato-tipo);</a:t>
            </a:r>
          </a:p>
          <a:p>
            <a:pPr marL="0" indent="0">
              <a:lnSpc>
                <a:spcPct val="100000"/>
              </a:lnSpc>
              <a:buClr>
                <a:srgbClr val="00B050"/>
              </a:buClr>
              <a:buNone/>
            </a:pPr>
            <a:r>
              <a:rPr lang="pt-PT" sz="2400" i="1" dirty="0" err="1"/>
              <a:t>ii</a:t>
            </a:r>
            <a:r>
              <a:rPr lang="pt-PT" sz="2400" i="1" dirty="0"/>
              <a:t>) Descontos e outras contrapartidas;</a:t>
            </a:r>
          </a:p>
          <a:p>
            <a:pPr marL="0" indent="0">
              <a:lnSpc>
                <a:spcPct val="100000"/>
              </a:lnSpc>
              <a:buClr>
                <a:srgbClr val="00B050"/>
              </a:buClr>
              <a:buNone/>
            </a:pPr>
            <a:r>
              <a:rPr lang="pt-PT" sz="2400" i="1" dirty="0" err="1"/>
              <a:t>iii</a:t>
            </a:r>
            <a:r>
              <a:rPr lang="pt-PT" sz="2400" i="1" dirty="0"/>
              <a:t>) Penalizações;</a:t>
            </a:r>
          </a:p>
          <a:p>
            <a:pPr marL="0" indent="0">
              <a:lnSpc>
                <a:spcPct val="100000"/>
              </a:lnSpc>
              <a:buClr>
                <a:srgbClr val="00B050"/>
              </a:buClr>
              <a:buNone/>
            </a:pPr>
            <a:r>
              <a:rPr lang="pt-PT" sz="2400" i="1" dirty="0"/>
              <a:t>Iv) Prazos de pagamento </a:t>
            </a:r>
            <a:r>
              <a:rPr lang="pt-PT" altLang="pt-PT" sz="2000" dirty="0"/>
              <a:t>(Autoridade da Concorrência, 2010, p.16).</a:t>
            </a:r>
          </a:p>
          <a:p>
            <a:pPr marL="0" indent="0">
              <a:lnSpc>
                <a:spcPct val="100000"/>
              </a:lnSpc>
              <a:buClr>
                <a:srgbClr val="00B050"/>
              </a:buClr>
              <a:buNone/>
            </a:pPr>
            <a:endParaRPr lang="pt-PT" sz="2000" dirty="0"/>
          </a:p>
          <a:p>
            <a:pPr marL="0" indent="0">
              <a:lnSpc>
                <a:spcPct val="100000"/>
              </a:lnSpc>
              <a:buClr>
                <a:srgbClr val="00B050"/>
              </a:buClr>
              <a:buNone/>
            </a:pPr>
            <a:endParaRPr lang="pt-PT" sz="2000" dirty="0"/>
          </a:p>
        </p:txBody>
      </p:sp>
      <p:sp>
        <p:nvSpPr>
          <p:cNvPr id="5" name="Título 1"/>
          <p:cNvSpPr>
            <a:spLocks noGrp="1"/>
          </p:cNvSpPr>
          <p:nvPr>
            <p:ph type="title"/>
          </p:nvPr>
        </p:nvSpPr>
        <p:spPr>
          <a:xfrm>
            <a:off x="469514" y="0"/>
            <a:ext cx="11064240" cy="1325563"/>
          </a:xfrm>
        </p:spPr>
        <p:txBody>
          <a:bodyPr/>
          <a:lstStyle/>
          <a:p>
            <a:pPr algn="ctr"/>
            <a:r>
              <a:rPr lang="pt-PT" sz="3200" b="1" dirty="0">
                <a:latin typeface="+mn-lt"/>
              </a:rPr>
              <a:t>Desequilíbrios nas Cadeias de Valor em Portugal</a:t>
            </a:r>
          </a:p>
        </p:txBody>
      </p:sp>
    </p:spTree>
    <p:extLst>
      <p:ext uri="{BB962C8B-B14F-4D97-AF65-F5344CB8AC3E}">
        <p14:creationId xmlns:p14="http://schemas.microsoft.com/office/powerpoint/2010/main" val="2103970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stretch>
            <a:fillRect/>
          </a:stretch>
        </p:blipFill>
        <p:spPr>
          <a:xfrm>
            <a:off x="1920240" y="1051560"/>
            <a:ext cx="8540496" cy="5449824"/>
          </a:xfrm>
          <a:prstGeom prst="rect">
            <a:avLst/>
          </a:prstGeom>
        </p:spPr>
      </p:pic>
      <p:sp>
        <p:nvSpPr>
          <p:cNvPr id="5" name="CaixaDeTexto 4"/>
          <p:cNvSpPr txBox="1"/>
          <p:nvPr/>
        </p:nvSpPr>
        <p:spPr>
          <a:xfrm>
            <a:off x="3364992" y="6748272"/>
            <a:ext cx="184731" cy="369332"/>
          </a:xfrm>
          <a:prstGeom prst="rect">
            <a:avLst/>
          </a:prstGeom>
          <a:noFill/>
        </p:spPr>
        <p:txBody>
          <a:bodyPr wrap="none" rtlCol="0">
            <a:spAutoFit/>
          </a:bodyPr>
          <a:lstStyle/>
          <a:p>
            <a:endParaRPr lang="pt-PT" dirty="0"/>
          </a:p>
        </p:txBody>
      </p:sp>
      <p:sp>
        <p:nvSpPr>
          <p:cNvPr id="3" name="CaixaDeTexto 2"/>
          <p:cNvSpPr txBox="1"/>
          <p:nvPr/>
        </p:nvSpPr>
        <p:spPr>
          <a:xfrm>
            <a:off x="1481328" y="6501384"/>
            <a:ext cx="1767343" cy="369332"/>
          </a:xfrm>
          <a:prstGeom prst="rect">
            <a:avLst/>
          </a:prstGeom>
          <a:noFill/>
        </p:spPr>
        <p:txBody>
          <a:bodyPr wrap="none" rtlCol="0">
            <a:spAutoFit/>
          </a:bodyPr>
          <a:lstStyle/>
          <a:p>
            <a:r>
              <a:rPr lang="pt-PT" dirty="0"/>
              <a:t>Fonte: GPP, 2011</a:t>
            </a:r>
          </a:p>
        </p:txBody>
      </p:sp>
      <p:sp>
        <p:nvSpPr>
          <p:cNvPr id="8" name="Título 1"/>
          <p:cNvSpPr>
            <a:spLocks noGrp="1"/>
          </p:cNvSpPr>
          <p:nvPr>
            <p:ph type="title"/>
          </p:nvPr>
        </p:nvSpPr>
        <p:spPr>
          <a:xfrm>
            <a:off x="282457" y="-100668"/>
            <a:ext cx="11064240" cy="1325563"/>
          </a:xfrm>
        </p:spPr>
        <p:txBody>
          <a:bodyPr/>
          <a:lstStyle/>
          <a:p>
            <a:pPr algn="ctr"/>
            <a:r>
              <a:rPr lang="pt-PT" sz="3200" b="1" dirty="0">
                <a:latin typeface="+mn-lt"/>
              </a:rPr>
              <a:t>Desequilíbrios nas Cadeias de Valor em Portugal</a:t>
            </a:r>
          </a:p>
        </p:txBody>
      </p:sp>
    </p:spTree>
    <p:extLst>
      <p:ext uri="{BB962C8B-B14F-4D97-AF65-F5344CB8AC3E}">
        <p14:creationId xmlns:p14="http://schemas.microsoft.com/office/powerpoint/2010/main" val="3457037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42863" y="0"/>
            <a:ext cx="12149137" cy="1325563"/>
          </a:xfrm>
        </p:spPr>
        <p:txBody>
          <a:bodyPr rtlCol="0">
            <a:normAutofit/>
          </a:bodyPr>
          <a:lstStyle/>
          <a:p>
            <a:pPr algn="ctr" eaLnBrk="1" fontAlgn="auto" hangingPunct="1">
              <a:spcAft>
                <a:spcPts val="0"/>
              </a:spcAft>
              <a:defRPr/>
            </a:pPr>
            <a:r>
              <a:rPr lang="pt-PT" sz="3200" b="1" dirty="0">
                <a:solidFill>
                  <a:srgbClr val="00B050"/>
                </a:solidFill>
                <a:latin typeface="+mn-lt"/>
              </a:rPr>
              <a:t>Capítulo 4 - Cadeias de Valor</a:t>
            </a:r>
            <a:br>
              <a:rPr lang="pt-PT" sz="3200" b="1" dirty="0">
                <a:solidFill>
                  <a:srgbClr val="00B050"/>
                </a:solidFill>
                <a:latin typeface="+mn-lt"/>
              </a:rPr>
            </a:br>
            <a:endParaRPr lang="pt-PT" sz="3200" b="1" dirty="0">
              <a:solidFill>
                <a:srgbClr val="00B050"/>
              </a:solidFill>
              <a:latin typeface="+mn-lt"/>
            </a:endParaRPr>
          </a:p>
        </p:txBody>
      </p:sp>
      <p:sp>
        <p:nvSpPr>
          <p:cNvPr id="6" name="Marcador de Posição de Conteúdo 2"/>
          <p:cNvSpPr>
            <a:spLocks noGrp="1"/>
          </p:cNvSpPr>
          <p:nvPr>
            <p:ph idx="1"/>
          </p:nvPr>
        </p:nvSpPr>
        <p:spPr>
          <a:xfrm>
            <a:off x="741363" y="1160463"/>
            <a:ext cx="11118850" cy="4351337"/>
          </a:xfrm>
        </p:spPr>
        <p:txBody>
          <a:bodyPr rtlCol="0">
            <a:noAutofit/>
          </a:bodyPr>
          <a:lstStyle/>
          <a:p>
            <a:pPr marL="0" indent="0" eaLnBrk="1" fontAlgn="auto" hangingPunct="1">
              <a:lnSpc>
                <a:spcPct val="200000"/>
              </a:lnSpc>
              <a:spcAft>
                <a:spcPts val="0"/>
              </a:spcAft>
              <a:buFont typeface="Arial" panose="020B0604020202020204" pitchFamily="34" charset="0"/>
              <a:buNone/>
              <a:defRPr/>
            </a:pPr>
            <a:r>
              <a:rPr lang="pt-PT" b="1" dirty="0">
                <a:solidFill>
                  <a:schemeClr val="bg2">
                    <a:lumMod val="90000"/>
                  </a:schemeClr>
                </a:solidFill>
              </a:rPr>
              <a:t>4.1</a:t>
            </a:r>
            <a:r>
              <a:rPr lang="pt-PT" dirty="0">
                <a:solidFill>
                  <a:schemeClr val="bg2">
                    <a:lumMod val="90000"/>
                  </a:schemeClr>
                </a:solidFill>
              </a:rPr>
              <a:t> Conceito de cadeia de valor: agentes, funções e tipologia.</a:t>
            </a:r>
          </a:p>
          <a:p>
            <a:pPr marL="0" indent="0" eaLnBrk="1" fontAlgn="auto" hangingPunct="1">
              <a:lnSpc>
                <a:spcPct val="200000"/>
              </a:lnSpc>
              <a:spcAft>
                <a:spcPts val="0"/>
              </a:spcAft>
              <a:buFont typeface="Arial" panose="020B0604020202020204" pitchFamily="34" charset="0"/>
              <a:buNone/>
              <a:defRPr/>
            </a:pPr>
            <a:endParaRPr lang="pt-PT" sz="1200" dirty="0"/>
          </a:p>
          <a:p>
            <a:pPr marL="0" indent="0" eaLnBrk="1" fontAlgn="auto" hangingPunct="1">
              <a:lnSpc>
                <a:spcPct val="100000"/>
              </a:lnSpc>
              <a:spcAft>
                <a:spcPts val="0"/>
              </a:spcAft>
              <a:buFont typeface="Arial" panose="020B0604020202020204" pitchFamily="34" charset="0"/>
              <a:buNone/>
              <a:defRPr/>
            </a:pPr>
            <a:r>
              <a:rPr lang="pt-PT" b="1" dirty="0">
                <a:solidFill>
                  <a:srgbClr val="00B050"/>
                </a:solidFill>
              </a:rPr>
              <a:t>4.2</a:t>
            </a:r>
            <a:r>
              <a:rPr lang="pt-PT" dirty="0"/>
              <a:t> Mecanismos de regulação da cadeia de valor: coordenação, mercados, contratos, integração, intervenção pública.</a:t>
            </a:r>
          </a:p>
          <a:p>
            <a:pPr marL="0" indent="0" eaLnBrk="1" fontAlgn="auto" hangingPunct="1">
              <a:lnSpc>
                <a:spcPct val="200000"/>
              </a:lnSpc>
              <a:spcAft>
                <a:spcPts val="0"/>
              </a:spcAft>
              <a:buFont typeface="Arial" panose="020B0604020202020204" pitchFamily="34" charset="0"/>
              <a:buNone/>
              <a:defRPr/>
            </a:pPr>
            <a:endParaRPr lang="pt-PT" dirty="0"/>
          </a:p>
          <a:p>
            <a:pPr marL="0" indent="0" eaLnBrk="1" fontAlgn="auto" hangingPunct="1">
              <a:lnSpc>
                <a:spcPct val="200000"/>
              </a:lnSpc>
              <a:spcAft>
                <a:spcPts val="0"/>
              </a:spcAft>
              <a:buFont typeface="Arial" panose="020B0604020202020204" pitchFamily="34" charset="0"/>
              <a:buNone/>
              <a:defRPr/>
            </a:pPr>
            <a:endParaRPr lang="pt-PT" dirty="0"/>
          </a:p>
        </p:txBody>
      </p:sp>
    </p:spTree>
    <p:extLst>
      <p:ext uri="{BB962C8B-B14F-4D97-AF65-F5344CB8AC3E}">
        <p14:creationId xmlns:p14="http://schemas.microsoft.com/office/powerpoint/2010/main" val="603954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538069" y="284323"/>
            <a:ext cx="11067288" cy="4351338"/>
          </a:xfrm>
        </p:spPr>
        <p:txBody>
          <a:bodyPr/>
          <a:lstStyle/>
          <a:p>
            <a:pPr marL="0" indent="0">
              <a:buNone/>
            </a:pPr>
            <a:r>
              <a:rPr lang="pt-PT" sz="2000" b="1" dirty="0"/>
              <a:t>Em Portugal, </a:t>
            </a:r>
            <a:r>
              <a:rPr lang="pt-PT" sz="2000" dirty="0"/>
              <a:t>a legislação nacional:</a:t>
            </a:r>
            <a:endParaRPr lang="pt-PT" sz="2000" dirty="0">
              <a:latin typeface="Calibri" panose="020F0502020204030204" pitchFamily="34" charset="0"/>
              <a:hlinkClick r:id="rId2" tooltip="Ver Decreto-Lei n.º 166/2013"/>
            </a:endParaRPr>
          </a:p>
          <a:p>
            <a:r>
              <a:rPr lang="pt-PT" sz="1800" dirty="0">
                <a:latin typeface="Calibri" panose="020F0502020204030204" pitchFamily="34" charset="0"/>
                <a:hlinkClick r:id="rId2" tooltip="Ver Decreto-Lei n.º 166/2013"/>
              </a:rPr>
              <a:t>Decreto-Lei n.º 166/2013, de 27 de dezembro</a:t>
            </a:r>
            <a:r>
              <a:rPr lang="pt-PT" sz="1800" dirty="0">
                <a:latin typeface="Calibri" panose="020F0502020204030204" pitchFamily="34" charset="0"/>
              </a:rPr>
              <a:t>: Práticas individuais restritivas do comércio </a:t>
            </a:r>
          </a:p>
          <a:p>
            <a:r>
              <a:rPr lang="pt-PT" sz="1800" dirty="0">
                <a:latin typeface="Calibri" panose="020F0502020204030204" pitchFamily="34" charset="0"/>
                <a:hlinkClick r:id="rId3" tooltip="http://dre.pt/util/getpdf.asp?s=dip&amp;serie=1&amp;iddr=2012.89&amp;iddip=20120871"/>
              </a:rPr>
              <a:t>Lei n.º 19/2012, de 8 de maio</a:t>
            </a:r>
            <a:r>
              <a:rPr lang="pt-PT" sz="1800" dirty="0">
                <a:latin typeface="Calibri" panose="020F0502020204030204" pitchFamily="34" charset="0"/>
              </a:rPr>
              <a:t>: Regime jurídico da concorrência</a:t>
            </a:r>
          </a:p>
          <a:p>
            <a:r>
              <a:rPr lang="pt-PT" sz="1800" dirty="0">
                <a:latin typeface="Calibri" panose="020F0502020204030204" pitchFamily="34" charset="0"/>
                <a:hlinkClick r:id="rId4" tooltip="PDF"/>
              </a:rPr>
              <a:t>Diretiva 2011/7/UE do Parlamento Europeu e do Conselho de 16 de Fevereiro</a:t>
            </a:r>
            <a:r>
              <a:rPr lang="pt-PT" sz="1800" dirty="0">
                <a:latin typeface="Calibri" panose="020F0502020204030204" pitchFamily="34" charset="0"/>
              </a:rPr>
              <a:t>: Prazos de pagamento </a:t>
            </a:r>
            <a:br>
              <a:rPr lang="pt-PT" sz="1800" dirty="0">
                <a:latin typeface="Calibri" panose="020F0502020204030204" pitchFamily="34" charset="0"/>
              </a:rPr>
            </a:br>
            <a:r>
              <a:rPr lang="pt-PT" sz="1800" dirty="0">
                <a:latin typeface="Calibri" panose="020F0502020204030204" pitchFamily="34" charset="0"/>
                <a:hlinkClick r:id="rId5" tooltip="PDF"/>
              </a:rPr>
              <a:t>Despacho n.º 1747-B/2011 de 21 de Janeiro</a:t>
            </a:r>
            <a:r>
              <a:rPr lang="pt-PT" sz="1800" dirty="0">
                <a:latin typeface="Calibri" panose="020F0502020204030204" pitchFamily="34" charset="0"/>
              </a:rPr>
              <a:t>: Lista de perecíveis</a:t>
            </a:r>
          </a:p>
          <a:p>
            <a:r>
              <a:rPr lang="pt-PT" sz="1800" dirty="0">
                <a:latin typeface="Calibri" panose="020F0502020204030204" pitchFamily="34" charset="0"/>
                <a:hlinkClick r:id="rId6" tooltip="PDF"/>
              </a:rPr>
              <a:t>Decreto-Lei n.º 118/2010 de 25 de Outubro</a:t>
            </a:r>
            <a:r>
              <a:rPr lang="pt-PT" sz="1800" dirty="0">
                <a:latin typeface="Calibri" panose="020F0502020204030204" pitchFamily="34" charset="0"/>
              </a:rPr>
              <a:t>: Prazos de pagamento micro e pequenas empresas Alterado por: </a:t>
            </a:r>
            <a:r>
              <a:rPr lang="pt-PT" sz="1800" dirty="0">
                <a:latin typeface="Calibri" panose="020F0502020204030204" pitchFamily="34" charset="0"/>
                <a:hlinkClick r:id="rId7" tooltip="http://www.dre.pt/util/getpdf.asp?s=diad&amp;serie=1&amp;iddr=2013.6&amp;iddip=20130039"/>
              </a:rPr>
              <a:t>Decreto-Lei n.º 2/2013 de 9 de janeiro</a:t>
            </a:r>
            <a:r>
              <a:rPr lang="pt-PT" sz="1800" dirty="0">
                <a:latin typeface="Calibri" panose="020F0502020204030204" pitchFamily="34" charset="0"/>
              </a:rPr>
              <a:t> </a:t>
            </a:r>
          </a:p>
          <a:p>
            <a:r>
              <a:rPr lang="pt-PT" sz="1800" dirty="0">
                <a:latin typeface="Calibri" panose="020F0502020204030204" pitchFamily="34" charset="0"/>
                <a:hlinkClick r:id="rId8" tooltip="PDF"/>
              </a:rPr>
              <a:t>Decreto-Lei n.º 32/2003 de 17 de Fevereiro</a:t>
            </a:r>
            <a:r>
              <a:rPr lang="pt-PT" sz="1800" dirty="0">
                <a:latin typeface="Calibri" panose="020F0502020204030204" pitchFamily="34" charset="0"/>
              </a:rPr>
              <a:t>: Prazos de pagamento Alterado por: </a:t>
            </a:r>
            <a:r>
              <a:rPr lang="pt-PT" sz="1800" dirty="0">
                <a:latin typeface="Calibri" panose="020F0502020204030204" pitchFamily="34" charset="0"/>
                <a:hlinkClick r:id="rId9" tooltip="PDF"/>
              </a:rPr>
              <a:t>Lei n.º 3/2010 de 27 de Abril</a:t>
            </a:r>
            <a:r>
              <a:rPr lang="pt-PT" sz="1800" dirty="0">
                <a:latin typeface="Calibri" panose="020F0502020204030204" pitchFamily="34" charset="0"/>
              </a:rPr>
              <a:t> </a:t>
            </a:r>
          </a:p>
          <a:p>
            <a:r>
              <a:rPr lang="pt-PT" sz="1800" dirty="0">
                <a:latin typeface="Calibri" panose="020F0502020204030204" pitchFamily="34" charset="0"/>
                <a:hlinkClick r:id="rId10" tooltip="http://dre.pt/util/getpdf.asp?s=dip&amp;serie=1&amp;iddr=1993.254A&amp;iddip=19933975"/>
              </a:rPr>
              <a:t>Decreto-Lei n.º 370/1993 de 29 Outubro</a:t>
            </a:r>
            <a:r>
              <a:rPr lang="pt-PT" sz="1800" dirty="0">
                <a:latin typeface="Calibri" panose="020F0502020204030204" pitchFamily="34" charset="0"/>
              </a:rPr>
              <a:t>: Práticas individuais restritivas do comércio revogado Alterado por: </a:t>
            </a:r>
            <a:r>
              <a:rPr lang="pt-PT" sz="1800" dirty="0">
                <a:latin typeface="Calibri" panose="020F0502020204030204" pitchFamily="34" charset="0"/>
                <a:hlinkClick r:id="rId11" tooltip="PDF"/>
              </a:rPr>
              <a:t>Decreto-Lei n.º 140/1998</a:t>
            </a:r>
            <a:endParaRPr lang="pt-PT" sz="1800" dirty="0">
              <a:latin typeface="Calibri" panose="020F0502020204030204" pitchFamily="34" charset="0"/>
            </a:endParaRPr>
          </a:p>
          <a:p>
            <a:pPr marL="0" indent="0">
              <a:buNone/>
            </a:pPr>
            <a:endParaRPr lang="pt-PT" sz="2000" dirty="0">
              <a:latin typeface="Calibri" panose="020F0502020204030204" pitchFamily="34" charset="0"/>
            </a:endParaRPr>
          </a:p>
          <a:p>
            <a:pPr marL="0" indent="0">
              <a:buNone/>
            </a:pPr>
            <a:endParaRPr lang="pt-PT" sz="2000" dirty="0">
              <a:latin typeface="Calibri" panose="020F0502020204030204" pitchFamily="34" charset="0"/>
            </a:endParaRPr>
          </a:p>
        </p:txBody>
      </p:sp>
      <p:sp>
        <p:nvSpPr>
          <p:cNvPr id="5" name="Rectangle 4"/>
          <p:cNvSpPr/>
          <p:nvPr/>
        </p:nvSpPr>
        <p:spPr>
          <a:xfrm>
            <a:off x="538069" y="3966328"/>
            <a:ext cx="10714298" cy="2308324"/>
          </a:xfrm>
          <a:prstGeom prst="rect">
            <a:avLst/>
          </a:prstGeom>
        </p:spPr>
        <p:txBody>
          <a:bodyPr wrap="square">
            <a:spAutoFit/>
          </a:bodyPr>
          <a:lstStyle/>
          <a:p>
            <a:r>
              <a:rPr lang="pt-PT" i="1" dirty="0"/>
              <a:t>Recentemente o estado português incentivou à elaboração do </a:t>
            </a:r>
            <a:r>
              <a:rPr lang="pt-PT" b="1" i="1" dirty="0"/>
              <a:t>Código de Boas Práticas Comerciais </a:t>
            </a:r>
            <a:r>
              <a:rPr lang="pt-PT" i="1" dirty="0"/>
              <a:t>para a Cadeia de Abastecimento Agroalimentar, que resultou de um acordo de cooperação verdadeiramente pioneiro entre a APED, a CAP, a CCP, a CIP (FIPA), a CNA e a CONFAGRI, com o objetivo de acrescentar valor a toda a cadeia alimentar, tornando-a mais equilibrada e competitiva </a:t>
            </a:r>
            <a:r>
              <a:rPr lang="pt-PT" dirty="0"/>
              <a:t>(Jordão, 2018, p.64).</a:t>
            </a:r>
          </a:p>
          <a:p>
            <a:endParaRPr lang="pt-PT" dirty="0"/>
          </a:p>
          <a:p>
            <a:r>
              <a:rPr lang="pt-PT" dirty="0"/>
              <a:t>A Autoridade da Concorrência também fez algumas recomendações, como por exemplo, a necessidade de se conhecer </a:t>
            </a:r>
            <a:r>
              <a:rPr lang="pt-PT" b="1" dirty="0"/>
              <a:t>a informação estatística de preços ao longo da cadeia</a:t>
            </a:r>
            <a:r>
              <a:rPr lang="pt-PT" dirty="0"/>
              <a:t> de abastecimento alimentar (GPP, 2011).</a:t>
            </a:r>
          </a:p>
          <a:p>
            <a:endParaRPr lang="pt-PT" dirty="0"/>
          </a:p>
        </p:txBody>
      </p:sp>
    </p:spTree>
    <p:extLst>
      <p:ext uri="{BB962C8B-B14F-4D97-AF65-F5344CB8AC3E}">
        <p14:creationId xmlns:p14="http://schemas.microsoft.com/office/powerpoint/2010/main" val="22583073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6235" y="487887"/>
            <a:ext cx="10950615" cy="4351338"/>
          </a:xfrm>
        </p:spPr>
        <p:txBody>
          <a:bodyPr/>
          <a:lstStyle/>
          <a:p>
            <a:pPr marL="0" indent="0">
              <a:buNone/>
            </a:pPr>
            <a:r>
              <a:rPr lang="pt-PT" sz="2000" i="1" dirty="0"/>
              <a:t>Neste quadro de agravamento do desequilíbrio na repartição de valor e de crescente conflituosidade que se vinha a verificar em Portugal, e na ausência de um quadro regulador europeu, foi criada a </a:t>
            </a:r>
            <a:r>
              <a:rPr lang="pt-PT" sz="2000" b="1" i="1" dirty="0"/>
              <a:t>PARCA – Plataforma de Acompanhamento das Relações na Cadeia Alimentar</a:t>
            </a:r>
            <a:r>
              <a:rPr lang="pt-PT" sz="2000" i="1" dirty="0"/>
              <a:t>, com a missão de promover a análise das relações entre a produção, transformação e distribuição de produtos agrícolas, com vista ao fomento da equidade e do equilíbrio na cadeia alimentar.</a:t>
            </a:r>
          </a:p>
          <a:p>
            <a:pPr marL="0" indent="0">
              <a:buNone/>
            </a:pPr>
            <a:r>
              <a:rPr lang="pt-PT" sz="2000" b="1" dirty="0"/>
              <a:t>Os agentes participantes na PARCA:</a:t>
            </a:r>
          </a:p>
        </p:txBody>
      </p:sp>
      <p:pic>
        <p:nvPicPr>
          <p:cNvPr id="4" name="Image 3"/>
          <p:cNvPicPr>
            <a:picLocks noChangeAspect="1"/>
          </p:cNvPicPr>
          <p:nvPr/>
        </p:nvPicPr>
        <p:blipFill>
          <a:blip r:embed="rId2" cstate="print"/>
          <a:stretch>
            <a:fillRect/>
          </a:stretch>
        </p:blipFill>
        <p:spPr>
          <a:xfrm>
            <a:off x="1608881" y="2419109"/>
            <a:ext cx="7934917" cy="3208945"/>
          </a:xfrm>
          <a:prstGeom prst="rect">
            <a:avLst/>
          </a:prstGeom>
        </p:spPr>
      </p:pic>
      <p:sp>
        <p:nvSpPr>
          <p:cNvPr id="5" name="ZoneTexte 4"/>
          <p:cNvSpPr txBox="1"/>
          <p:nvPr/>
        </p:nvSpPr>
        <p:spPr>
          <a:xfrm>
            <a:off x="1713053" y="6128795"/>
            <a:ext cx="1868397" cy="307777"/>
          </a:xfrm>
          <a:prstGeom prst="rect">
            <a:avLst/>
          </a:prstGeom>
          <a:noFill/>
        </p:spPr>
        <p:txBody>
          <a:bodyPr wrap="none" rtlCol="0">
            <a:spAutoFit/>
          </a:bodyPr>
          <a:lstStyle/>
          <a:p>
            <a:r>
              <a:rPr lang="pt-PT" sz="1400" dirty="0"/>
              <a:t>Fonte: GPP, 2018, p.95.</a:t>
            </a:r>
          </a:p>
        </p:txBody>
      </p:sp>
    </p:spTree>
    <p:extLst>
      <p:ext uri="{BB962C8B-B14F-4D97-AF65-F5344CB8AC3E}">
        <p14:creationId xmlns:p14="http://schemas.microsoft.com/office/powerpoint/2010/main" val="2216262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1335024" y="6442948"/>
            <a:ext cx="1825051" cy="369332"/>
          </a:xfrm>
          <a:prstGeom prst="rect">
            <a:avLst/>
          </a:prstGeom>
          <a:noFill/>
        </p:spPr>
        <p:txBody>
          <a:bodyPr wrap="none" rtlCol="0">
            <a:spAutoFit/>
          </a:bodyPr>
          <a:lstStyle/>
          <a:p>
            <a:r>
              <a:rPr lang="pt-PT" dirty="0"/>
              <a:t>Fonte: GPP, 2012.</a:t>
            </a:r>
          </a:p>
        </p:txBody>
      </p:sp>
      <p:pic>
        <p:nvPicPr>
          <p:cNvPr id="7" name="Imagem 6"/>
          <p:cNvPicPr>
            <a:picLocks noChangeAspect="1"/>
          </p:cNvPicPr>
          <p:nvPr/>
        </p:nvPicPr>
        <p:blipFill>
          <a:blip r:embed="rId2" cstate="print"/>
          <a:stretch>
            <a:fillRect/>
          </a:stretch>
        </p:blipFill>
        <p:spPr>
          <a:xfrm>
            <a:off x="1097281" y="1559000"/>
            <a:ext cx="9509759" cy="4883948"/>
          </a:xfrm>
          <a:prstGeom prst="rect">
            <a:avLst/>
          </a:prstGeom>
        </p:spPr>
      </p:pic>
      <p:sp>
        <p:nvSpPr>
          <p:cNvPr id="6" name="Título 1"/>
          <p:cNvSpPr>
            <a:spLocks noGrp="1"/>
          </p:cNvSpPr>
          <p:nvPr>
            <p:ph type="title"/>
          </p:nvPr>
        </p:nvSpPr>
        <p:spPr>
          <a:xfrm>
            <a:off x="167833" y="0"/>
            <a:ext cx="12192000" cy="1325563"/>
          </a:xfrm>
        </p:spPr>
        <p:txBody>
          <a:bodyPr/>
          <a:lstStyle/>
          <a:p>
            <a:pPr algn="ctr">
              <a:lnSpc>
                <a:spcPct val="100000"/>
              </a:lnSpc>
            </a:pPr>
            <a:r>
              <a:rPr lang="pt-PT" sz="2400" b="1" dirty="0">
                <a:latin typeface="+mn-lt"/>
              </a:rPr>
              <a:t>PARCA – Plataforma de Acompanhamento das Relações na Cadeia Agroalimentar </a:t>
            </a:r>
          </a:p>
        </p:txBody>
      </p:sp>
    </p:spTree>
    <p:extLst>
      <p:ext uri="{BB962C8B-B14F-4D97-AF65-F5344CB8AC3E}">
        <p14:creationId xmlns:p14="http://schemas.microsoft.com/office/powerpoint/2010/main" val="42398857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345" y="41087"/>
            <a:ext cx="11736197" cy="1325563"/>
          </a:xfrm>
        </p:spPr>
        <p:txBody>
          <a:bodyPr/>
          <a:lstStyle/>
          <a:p>
            <a:pPr algn="ctr"/>
            <a:r>
              <a:rPr lang="pt-PT" sz="3600" b="1" dirty="0">
                <a:latin typeface="+mn-lt"/>
              </a:rPr>
              <a:t>Coordenação da Cadeia de Valor e </a:t>
            </a:r>
            <a:br>
              <a:rPr lang="pt-PT" sz="3600" b="1" dirty="0">
                <a:latin typeface="+mn-lt"/>
              </a:rPr>
            </a:br>
            <a:r>
              <a:rPr lang="pt-PT" sz="3600" b="1" dirty="0">
                <a:latin typeface="+mn-lt"/>
              </a:rPr>
              <a:t>Gestão da Qualidade</a:t>
            </a:r>
          </a:p>
        </p:txBody>
      </p:sp>
      <p:sp>
        <p:nvSpPr>
          <p:cNvPr id="3" name="Marcador de Posição de Conteúdo 2"/>
          <p:cNvSpPr>
            <a:spLocks noGrp="1"/>
          </p:cNvSpPr>
          <p:nvPr>
            <p:ph idx="1"/>
          </p:nvPr>
        </p:nvSpPr>
        <p:spPr>
          <a:xfrm>
            <a:off x="402671" y="1306934"/>
            <a:ext cx="11157358" cy="4351338"/>
          </a:xfrm>
        </p:spPr>
        <p:txBody>
          <a:bodyPr/>
          <a:lstStyle/>
          <a:p>
            <a:pPr>
              <a:lnSpc>
                <a:spcPct val="100000"/>
              </a:lnSpc>
              <a:buFont typeface="Wingdings" panose="05000000000000000000" pitchFamily="2" charset="2"/>
              <a:buChar char="v"/>
            </a:pPr>
            <a:r>
              <a:rPr lang="pt-PT" dirty="0"/>
              <a:t>As novas </a:t>
            </a:r>
            <a:r>
              <a:rPr lang="pt-PT" b="1" dirty="0"/>
              <a:t>preocupações dos consumidores </a:t>
            </a:r>
            <a:r>
              <a:rPr lang="pt-PT" dirty="0"/>
              <a:t>ligadas às questões de qualidade e segurança alimentar fazem com que os intervenientes nas cadeias de valor ajustem as características dos produtos e dos processos.</a:t>
            </a:r>
          </a:p>
          <a:p>
            <a:pPr>
              <a:lnSpc>
                <a:spcPct val="100000"/>
              </a:lnSpc>
              <a:spcBef>
                <a:spcPts val="0"/>
              </a:spcBef>
              <a:buNone/>
            </a:pPr>
            <a:r>
              <a:rPr lang="pt-PT" dirty="0"/>
              <a:t> </a:t>
            </a:r>
            <a:endParaRPr lang="pt-PT" sz="1600" dirty="0"/>
          </a:p>
          <a:p>
            <a:pPr>
              <a:lnSpc>
                <a:spcPct val="100000"/>
              </a:lnSpc>
              <a:buFont typeface="Wingdings" panose="05000000000000000000" pitchFamily="2" charset="2"/>
              <a:buChar char="v"/>
            </a:pPr>
            <a:r>
              <a:rPr lang="pt-PT" dirty="0"/>
              <a:t>Os intervenientes nas cadeias de valor procuram seguir modos de organização melhor adaptados à coordenação de uma cadeia de valor que é cada vez mais complexa.</a:t>
            </a:r>
          </a:p>
          <a:p>
            <a:pPr marL="0" indent="0">
              <a:lnSpc>
                <a:spcPct val="100000"/>
              </a:lnSpc>
              <a:buNone/>
            </a:pPr>
            <a:endParaRPr lang="pt-PT" sz="1800" dirty="0"/>
          </a:p>
          <a:p>
            <a:pPr>
              <a:lnSpc>
                <a:spcPct val="100000"/>
              </a:lnSpc>
              <a:buFont typeface="Wingdings" panose="05000000000000000000" pitchFamily="2" charset="2"/>
              <a:buChar char="v"/>
            </a:pPr>
            <a:r>
              <a:rPr lang="pt-PT" dirty="0"/>
              <a:t>Nas atuais cadeias de valor são integradas </a:t>
            </a:r>
            <a:r>
              <a:rPr lang="pt-PT" b="1" dirty="0"/>
              <a:t>normas públicas e privadas </a:t>
            </a:r>
            <a:r>
              <a:rPr lang="pt-PT" dirty="0"/>
              <a:t>de qualidade que influenciam não apenas a qualidade final do produto, mas também afetam o comportamento estratégico das empresas e a organização da cadeia de valor. </a:t>
            </a:r>
          </a:p>
          <a:p>
            <a:pPr marL="0" indent="0">
              <a:lnSpc>
                <a:spcPct val="100000"/>
              </a:lnSpc>
              <a:buNone/>
            </a:pPr>
            <a:endParaRPr lang="pt-PT" dirty="0"/>
          </a:p>
          <a:p>
            <a:pPr>
              <a:lnSpc>
                <a:spcPct val="100000"/>
              </a:lnSpc>
              <a:buFont typeface="Wingdings" panose="05000000000000000000" pitchFamily="2" charset="2"/>
              <a:buChar char="v"/>
            </a:pPr>
            <a:endParaRPr lang="pt-PT" dirty="0"/>
          </a:p>
          <a:p>
            <a:pPr>
              <a:lnSpc>
                <a:spcPct val="100000"/>
              </a:lnSpc>
            </a:pPr>
            <a:endParaRPr lang="pt-PT" dirty="0"/>
          </a:p>
        </p:txBody>
      </p:sp>
    </p:spTree>
    <p:extLst>
      <p:ext uri="{BB962C8B-B14F-4D97-AF65-F5344CB8AC3E}">
        <p14:creationId xmlns:p14="http://schemas.microsoft.com/office/powerpoint/2010/main" val="3772335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Marcador de Posição de Conteúdo 3"/>
          <p:cNvSpPr>
            <a:spLocks noGrp="1"/>
          </p:cNvSpPr>
          <p:nvPr>
            <p:ph idx="1"/>
          </p:nvPr>
        </p:nvSpPr>
        <p:spPr>
          <a:xfrm>
            <a:off x="1952626" y="1714500"/>
            <a:ext cx="8429625" cy="4591050"/>
          </a:xfrm>
        </p:spPr>
        <p:txBody>
          <a:bodyPr/>
          <a:lstStyle/>
          <a:p>
            <a:pPr marL="514350" indent="-514350">
              <a:buNone/>
            </a:pPr>
            <a:endParaRPr lang="pt-PT" altLang="pt-PT">
              <a:latin typeface="Arial" panose="020B0604020202020204" pitchFamily="34" charset="0"/>
              <a:cs typeface="Arial" panose="020B0604020202020204" pitchFamily="34" charset="0"/>
            </a:endParaRPr>
          </a:p>
          <a:p>
            <a:pPr marL="514350" indent="-514350">
              <a:buNone/>
            </a:pPr>
            <a:endParaRPr lang="pt-PT" altLang="pt-PT">
              <a:latin typeface="Arial" panose="020B0604020202020204" pitchFamily="34" charset="0"/>
              <a:cs typeface="Arial" panose="020B0604020202020204" pitchFamily="34" charset="0"/>
            </a:endParaRPr>
          </a:p>
        </p:txBody>
      </p:sp>
      <p:sp>
        <p:nvSpPr>
          <p:cNvPr id="7172" name="Marcador de Posição de Conteúdo 3"/>
          <p:cNvSpPr txBox="1">
            <a:spLocks/>
          </p:cNvSpPr>
          <p:nvPr/>
        </p:nvSpPr>
        <p:spPr bwMode="auto">
          <a:xfrm>
            <a:off x="526941" y="1571626"/>
            <a:ext cx="10841065" cy="488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428750" indent="-51435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indent="0">
              <a:spcBef>
                <a:spcPct val="20000"/>
              </a:spcBef>
            </a:pPr>
            <a:r>
              <a:rPr lang="pt-PT" altLang="pt-PT" sz="2800" dirty="0">
                <a:latin typeface="+mn-lt"/>
                <a:cs typeface="Arial" panose="020B0604020202020204" pitchFamily="34" charset="0"/>
              </a:rPr>
              <a:t>Um duplo impulso na gestão da qualidade e segurança alimentar:</a:t>
            </a:r>
          </a:p>
          <a:p>
            <a:pPr marL="0" indent="0">
              <a:spcBef>
                <a:spcPct val="20000"/>
              </a:spcBef>
            </a:pPr>
            <a:endParaRPr lang="pt-PT" altLang="pt-PT" sz="2000" dirty="0">
              <a:latin typeface="+mn-lt"/>
              <a:cs typeface="Arial" panose="020B0604020202020204" pitchFamily="34" charset="0"/>
            </a:endParaRPr>
          </a:p>
          <a:p>
            <a:pPr lvl="2">
              <a:spcBef>
                <a:spcPct val="20000"/>
              </a:spcBef>
            </a:pPr>
            <a:r>
              <a:rPr lang="pt-PT" altLang="pt-PT" sz="2800" dirty="0">
                <a:latin typeface="+mn-lt"/>
                <a:cs typeface="Arial" panose="020B0604020202020204" pitchFamily="34" charset="0"/>
              </a:rPr>
              <a:t>- </a:t>
            </a:r>
            <a:r>
              <a:rPr lang="pt-PT" altLang="pt-PT" sz="2800" u="sng" dirty="0">
                <a:latin typeface="+mn-lt"/>
                <a:cs typeface="Arial" panose="020B0604020202020204" pitchFamily="34" charset="0"/>
              </a:rPr>
              <a:t>Regulamentação Pública</a:t>
            </a:r>
          </a:p>
          <a:p>
            <a:pPr lvl="2">
              <a:spcBef>
                <a:spcPct val="20000"/>
              </a:spcBef>
            </a:pPr>
            <a:r>
              <a:rPr lang="pt-PT" altLang="pt-PT" sz="2800" dirty="0">
                <a:latin typeface="+mn-lt"/>
                <a:cs typeface="Arial" panose="020B0604020202020204" pitchFamily="34" charset="0"/>
              </a:rPr>
              <a:t>- </a:t>
            </a:r>
            <a:r>
              <a:rPr lang="pt-PT" altLang="pt-PT" sz="2800" u="sng" dirty="0">
                <a:latin typeface="+mn-lt"/>
                <a:cs typeface="Arial" panose="020B0604020202020204" pitchFamily="34" charset="0"/>
              </a:rPr>
              <a:t>Esquemas de Gestão de Qualidade privados (normas privadas)</a:t>
            </a:r>
          </a:p>
          <a:p>
            <a:pPr lvl="2">
              <a:spcBef>
                <a:spcPct val="20000"/>
              </a:spcBef>
            </a:pPr>
            <a:endParaRPr lang="pt-PT" altLang="pt-PT" sz="2800" dirty="0">
              <a:latin typeface="+mn-lt"/>
              <a:cs typeface="Arial" panose="020B0604020202020204" pitchFamily="34" charset="0"/>
            </a:endParaRPr>
          </a:p>
          <a:p>
            <a:pPr>
              <a:spcBef>
                <a:spcPct val="20000"/>
              </a:spcBef>
              <a:buFont typeface="Wingdings" panose="05000000000000000000" pitchFamily="2" charset="2"/>
              <a:buChar char="Ø"/>
            </a:pPr>
            <a:r>
              <a:rPr lang="pt-PT" altLang="pt-PT" sz="2800" b="1" dirty="0">
                <a:latin typeface="+mn-lt"/>
                <a:cs typeface="Arial" panose="020B0604020202020204" pitchFamily="34" charset="0"/>
              </a:rPr>
              <a:t>Desenvolver e promover estes sistemas de gestão da qualidade permite às empresas consolidar posições na cadeia de valor.</a:t>
            </a:r>
          </a:p>
          <a:p>
            <a:pPr>
              <a:spcBef>
                <a:spcPct val="20000"/>
              </a:spcBef>
            </a:pPr>
            <a:endParaRPr lang="es-AR" altLang="pt-PT" sz="2800" dirty="0">
              <a:latin typeface="+mn-lt"/>
              <a:cs typeface="Arial" panose="020B0604020202020204" pitchFamily="34" charset="0"/>
            </a:endParaRPr>
          </a:p>
          <a:p>
            <a:pPr>
              <a:spcBef>
                <a:spcPct val="20000"/>
              </a:spcBef>
            </a:pPr>
            <a:endParaRPr lang="pt-PT" altLang="pt-PT" sz="2800" dirty="0">
              <a:latin typeface="+mn-lt"/>
              <a:cs typeface="Arial" panose="020B0604020202020204" pitchFamily="34" charset="0"/>
            </a:endParaRPr>
          </a:p>
          <a:p>
            <a:pPr>
              <a:spcBef>
                <a:spcPct val="20000"/>
              </a:spcBef>
            </a:pPr>
            <a:endParaRPr lang="pt-PT" altLang="pt-PT" sz="2800" dirty="0">
              <a:latin typeface="+mn-lt"/>
              <a:cs typeface="Arial" panose="020B0604020202020204" pitchFamily="34" charset="0"/>
            </a:endParaRPr>
          </a:p>
        </p:txBody>
      </p:sp>
      <p:sp>
        <p:nvSpPr>
          <p:cNvPr id="5" name="Título 1"/>
          <p:cNvSpPr txBox="1">
            <a:spLocks/>
          </p:cNvSpPr>
          <p:nvPr/>
        </p:nvSpPr>
        <p:spPr bwMode="auto">
          <a:xfrm>
            <a:off x="909638" y="174626"/>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r>
              <a:rPr lang="pt-PT" sz="4000" b="1" dirty="0">
                <a:latin typeface="+mn-lt"/>
              </a:rPr>
              <a:t>Coordenação da Cadeia de Valor e </a:t>
            </a:r>
          </a:p>
          <a:p>
            <a:pPr algn="ctr"/>
            <a:r>
              <a:rPr lang="pt-PT" sz="4000" b="1" dirty="0">
                <a:latin typeface="+mn-lt"/>
              </a:rPr>
              <a:t>Gestão da Qualidade</a:t>
            </a:r>
          </a:p>
        </p:txBody>
      </p:sp>
    </p:spTree>
    <p:extLst>
      <p:ext uri="{BB962C8B-B14F-4D97-AF65-F5344CB8AC3E}">
        <p14:creationId xmlns:p14="http://schemas.microsoft.com/office/powerpoint/2010/main" val="407236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Marcador de Posição do Número do Diapositivo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66D9545-61C4-419B-877B-D72614F80473}" type="slidenum">
              <a:rPr lang="pt-PT" altLang="pt-PT" sz="1400"/>
              <a:pPr/>
              <a:t>25</a:t>
            </a:fld>
            <a:endParaRPr lang="pt-PT" altLang="pt-PT" sz="1400"/>
          </a:p>
        </p:txBody>
      </p:sp>
      <p:sp>
        <p:nvSpPr>
          <p:cNvPr id="162822" name="Oval 6"/>
          <p:cNvSpPr>
            <a:spLocks noChangeArrowheads="1"/>
          </p:cNvSpPr>
          <p:nvPr/>
        </p:nvSpPr>
        <p:spPr bwMode="auto">
          <a:xfrm>
            <a:off x="1524000" y="1773238"/>
            <a:ext cx="4535488" cy="4895850"/>
          </a:xfrm>
          <a:prstGeom prst="ellipse">
            <a:avLst/>
          </a:prstGeom>
          <a:noFill/>
          <a:ln w="57150">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pt-PT" altLang="pt-PT"/>
          </a:p>
        </p:txBody>
      </p:sp>
      <p:sp>
        <p:nvSpPr>
          <p:cNvPr id="162823" name="Text Box 7"/>
          <p:cNvSpPr txBox="1">
            <a:spLocks noChangeArrowheads="1"/>
          </p:cNvSpPr>
          <p:nvPr/>
        </p:nvSpPr>
        <p:spPr bwMode="auto">
          <a:xfrm>
            <a:off x="4403725" y="1052513"/>
            <a:ext cx="3779838" cy="923330"/>
          </a:xfrm>
          <a:prstGeom prst="rect">
            <a:avLst/>
          </a:prstGeom>
          <a:noFill/>
          <a:ln w="9525">
            <a:noFill/>
            <a:miter lim="800000"/>
            <a:headEnd/>
            <a:tailEnd/>
          </a:ln>
          <a:effectLst/>
        </p:spPr>
        <p:txBody>
          <a:bodyPr>
            <a:spAutoFit/>
          </a:bodyPr>
          <a:lstStyle/>
          <a:p>
            <a:pPr algn="ctr" eaLnBrk="0" hangingPunct="0">
              <a:defRPr/>
            </a:pPr>
            <a:r>
              <a:rPr lang="fr-FR" b="1" dirty="0" err="1">
                <a:solidFill>
                  <a:srgbClr val="00B050"/>
                </a:solidFill>
                <a:effectLst>
                  <a:outerShdw blurRad="38100" dist="38100" dir="2700000" algn="tl">
                    <a:srgbClr val="FFFFFF"/>
                  </a:outerShdw>
                </a:effectLst>
                <a:latin typeface="Tahoma" pitchFamily="34" charset="0"/>
              </a:rPr>
              <a:t>Normas</a:t>
            </a:r>
            <a:r>
              <a:rPr lang="fr-FR" b="1" dirty="0">
                <a:solidFill>
                  <a:srgbClr val="00B050"/>
                </a:solidFill>
                <a:effectLst>
                  <a:outerShdw blurRad="38100" dist="38100" dir="2700000" algn="tl">
                    <a:srgbClr val="FFFFFF"/>
                  </a:outerShdw>
                </a:effectLst>
                <a:latin typeface="Tahoma" pitchFamily="34" charset="0"/>
              </a:rPr>
              <a:t> </a:t>
            </a:r>
            <a:r>
              <a:rPr lang="fr-FR" b="1" dirty="0" err="1">
                <a:solidFill>
                  <a:srgbClr val="00B050"/>
                </a:solidFill>
                <a:effectLst>
                  <a:outerShdw blurRad="38100" dist="38100" dir="2700000" algn="tl">
                    <a:srgbClr val="FFFFFF"/>
                  </a:outerShdw>
                </a:effectLst>
                <a:latin typeface="Tahoma" pitchFamily="34" charset="0"/>
              </a:rPr>
              <a:t>Internacionais</a:t>
            </a:r>
            <a:endParaRPr lang="fr-FR" b="1" dirty="0">
              <a:solidFill>
                <a:srgbClr val="00B050"/>
              </a:solidFill>
              <a:effectLst>
                <a:outerShdw blurRad="38100" dist="38100" dir="2700000" algn="tl">
                  <a:srgbClr val="FFFFFF"/>
                </a:outerShdw>
              </a:effectLst>
              <a:latin typeface="Tahoma" pitchFamily="34" charset="0"/>
            </a:endParaRPr>
          </a:p>
          <a:p>
            <a:pPr algn="ctr" eaLnBrk="0" hangingPunct="0">
              <a:defRPr/>
            </a:pPr>
            <a:r>
              <a:rPr lang="fr-FR" b="1" i="1" dirty="0">
                <a:effectLst>
                  <a:outerShdw blurRad="38100" dist="38100" dir="2700000" algn="tl">
                    <a:srgbClr val="FFFFFF"/>
                  </a:outerShdw>
                </a:effectLst>
                <a:latin typeface="Tahoma" pitchFamily="34" charset="0"/>
              </a:rPr>
              <a:t>Codex </a:t>
            </a:r>
            <a:r>
              <a:rPr lang="fr-FR" b="1" i="1" dirty="0" err="1">
                <a:effectLst>
                  <a:outerShdw blurRad="38100" dist="38100" dir="2700000" algn="tl">
                    <a:srgbClr val="FFFFFF"/>
                  </a:outerShdw>
                </a:effectLst>
                <a:latin typeface="Tahoma" pitchFamily="34" charset="0"/>
              </a:rPr>
              <a:t>Alimentarius</a:t>
            </a:r>
            <a:endParaRPr lang="fr-FR" b="1" i="1" dirty="0">
              <a:effectLst>
                <a:outerShdw blurRad="38100" dist="38100" dir="2700000" algn="tl">
                  <a:srgbClr val="FFFFFF"/>
                </a:outerShdw>
              </a:effectLst>
              <a:latin typeface="Tahoma" pitchFamily="34" charset="0"/>
            </a:endParaRPr>
          </a:p>
          <a:p>
            <a:pPr algn="ctr" eaLnBrk="0" hangingPunct="0">
              <a:defRPr/>
            </a:pPr>
            <a:endParaRPr lang="fr-FR" b="1" i="1" dirty="0">
              <a:effectLst>
                <a:outerShdw blurRad="38100" dist="38100" dir="2700000" algn="tl">
                  <a:srgbClr val="FFFFFF"/>
                </a:outerShdw>
              </a:effectLst>
              <a:latin typeface="Tahoma" pitchFamily="34" charset="0"/>
            </a:endParaRPr>
          </a:p>
        </p:txBody>
      </p:sp>
      <p:sp>
        <p:nvSpPr>
          <p:cNvPr id="162824" name="Text Box 8"/>
          <p:cNvSpPr txBox="1">
            <a:spLocks noChangeArrowheads="1"/>
          </p:cNvSpPr>
          <p:nvPr/>
        </p:nvSpPr>
        <p:spPr bwMode="auto">
          <a:xfrm>
            <a:off x="1522413" y="2628155"/>
            <a:ext cx="4427538" cy="1138773"/>
          </a:xfrm>
          <a:prstGeom prst="rect">
            <a:avLst/>
          </a:prstGeom>
          <a:noFill/>
          <a:ln w="9525">
            <a:noFill/>
            <a:miter lim="800000"/>
            <a:headEnd/>
            <a:tailEnd/>
          </a:ln>
          <a:effectLst/>
        </p:spPr>
        <p:txBody>
          <a:bodyPr>
            <a:spAutoFit/>
          </a:bodyPr>
          <a:lstStyle/>
          <a:p>
            <a:pPr algn="ctr" eaLnBrk="0" hangingPunct="0">
              <a:defRPr/>
            </a:pPr>
            <a:r>
              <a:rPr lang="fr-FR" b="1" dirty="0" err="1">
                <a:solidFill>
                  <a:srgbClr val="00B050"/>
                </a:solidFill>
                <a:effectLst>
                  <a:outerShdw blurRad="38100" dist="38100" dir="2700000" algn="tl">
                    <a:srgbClr val="FFFFFF"/>
                  </a:outerShdw>
                </a:effectLst>
                <a:latin typeface="Tahoma" pitchFamily="34" charset="0"/>
              </a:rPr>
              <a:t>Regulamentação</a:t>
            </a:r>
            <a:r>
              <a:rPr lang="fr-FR" b="1" dirty="0">
                <a:solidFill>
                  <a:srgbClr val="00B050"/>
                </a:solidFill>
                <a:effectLst>
                  <a:outerShdw blurRad="38100" dist="38100" dir="2700000" algn="tl">
                    <a:srgbClr val="FFFFFF"/>
                  </a:outerShdw>
                </a:effectLst>
                <a:latin typeface="Tahoma" pitchFamily="34" charset="0"/>
              </a:rPr>
              <a:t> </a:t>
            </a:r>
          </a:p>
          <a:p>
            <a:pPr algn="ctr" eaLnBrk="0" hangingPunct="0">
              <a:defRPr/>
            </a:pPr>
            <a:r>
              <a:rPr lang="fr-FR" b="1" dirty="0" err="1">
                <a:solidFill>
                  <a:srgbClr val="00B050"/>
                </a:solidFill>
                <a:effectLst>
                  <a:outerShdw blurRad="38100" dist="38100" dir="2700000" algn="tl">
                    <a:srgbClr val="FFFFFF"/>
                  </a:outerShdw>
                </a:effectLst>
                <a:latin typeface="Tahoma" pitchFamily="34" charset="0"/>
              </a:rPr>
              <a:t>Europeia</a:t>
            </a:r>
            <a:endParaRPr lang="fr-FR" b="1" dirty="0">
              <a:solidFill>
                <a:srgbClr val="00B050"/>
              </a:solidFill>
              <a:effectLst>
                <a:outerShdw blurRad="38100" dist="38100" dir="2700000" algn="tl">
                  <a:srgbClr val="FFFFFF"/>
                </a:outerShdw>
              </a:effectLst>
              <a:latin typeface="Tahoma" pitchFamily="34" charset="0"/>
            </a:endParaRPr>
          </a:p>
          <a:p>
            <a:pPr algn="ctr" eaLnBrk="0" hangingPunct="0">
              <a:defRPr/>
            </a:pPr>
            <a:r>
              <a:rPr lang="fr-FR" sz="1600" b="1" u="sng" dirty="0">
                <a:effectLst>
                  <a:outerShdw blurRad="38100" dist="38100" dir="2700000" algn="tl">
                    <a:srgbClr val="FFFFFF"/>
                  </a:outerShdw>
                </a:effectLst>
                <a:latin typeface="Tahoma" pitchFamily="34" charset="0"/>
              </a:rPr>
              <a:t>1) </a:t>
            </a:r>
            <a:r>
              <a:rPr lang="fr-FR" sz="1600" b="1" u="sng" dirty="0" err="1">
                <a:effectLst>
                  <a:outerShdw blurRad="38100" dist="38100" dir="2700000" algn="tl">
                    <a:srgbClr val="FFFFFF"/>
                  </a:outerShdw>
                </a:effectLst>
                <a:latin typeface="Tahoma" pitchFamily="34" charset="0"/>
              </a:rPr>
              <a:t>Rastreabilidade</a:t>
            </a:r>
            <a:r>
              <a:rPr lang="fr-FR" sz="1600" b="1" u="sng" dirty="0">
                <a:effectLst>
                  <a:outerShdw blurRad="38100" dist="38100" dir="2700000" algn="tl">
                    <a:srgbClr val="FFFFFF"/>
                  </a:outerShdw>
                </a:effectLst>
                <a:latin typeface="Tahoma" pitchFamily="34" charset="0"/>
              </a:rPr>
              <a:t> (</a:t>
            </a:r>
            <a:r>
              <a:rPr lang="fr-FR" sz="1600" b="1" u="sng" dirty="0" err="1">
                <a:effectLst>
                  <a:outerShdw blurRad="38100" dist="38100" dir="2700000" algn="tl">
                    <a:srgbClr val="FFFFFF"/>
                  </a:outerShdw>
                </a:effectLst>
                <a:latin typeface="Tahoma" pitchFamily="34" charset="0"/>
              </a:rPr>
              <a:t>obrigatória</a:t>
            </a:r>
            <a:r>
              <a:rPr lang="fr-FR" sz="1600" b="1" u="sng" dirty="0">
                <a:effectLst>
                  <a:outerShdw blurRad="38100" dist="38100" dir="2700000" algn="tl">
                    <a:srgbClr val="FFFFFF"/>
                  </a:outerShdw>
                </a:effectLst>
                <a:latin typeface="Tahoma" pitchFamily="34" charset="0"/>
              </a:rPr>
              <a:t>)</a:t>
            </a:r>
          </a:p>
          <a:p>
            <a:pPr algn="ctr" eaLnBrk="0" hangingPunct="0">
              <a:defRPr/>
            </a:pPr>
            <a:r>
              <a:rPr lang="fr-FR" sz="1600" b="1" dirty="0">
                <a:effectLst>
                  <a:outerShdw blurRad="38100" dist="38100" dir="2700000" algn="tl">
                    <a:srgbClr val="FFFFFF"/>
                  </a:outerShdw>
                </a:effectLst>
                <a:latin typeface="Tahoma" pitchFamily="34" charset="0"/>
              </a:rPr>
              <a:t>2) DOP, IGP, Bio … (</a:t>
            </a:r>
            <a:r>
              <a:rPr lang="fr-FR" sz="1600" b="1" dirty="0" err="1">
                <a:effectLst>
                  <a:outerShdw blurRad="38100" dist="38100" dir="2700000" algn="tl">
                    <a:srgbClr val="FFFFFF"/>
                  </a:outerShdw>
                </a:effectLst>
                <a:latin typeface="Tahoma" pitchFamily="34" charset="0"/>
              </a:rPr>
              <a:t>contratual</a:t>
            </a:r>
            <a:r>
              <a:rPr lang="fr-FR" sz="1600" b="1" dirty="0">
                <a:effectLst>
                  <a:outerShdw blurRad="38100" dist="38100" dir="2700000" algn="tl">
                    <a:srgbClr val="FFFFFF"/>
                  </a:outerShdw>
                </a:effectLst>
                <a:latin typeface="Tahoma" pitchFamily="34" charset="0"/>
              </a:rPr>
              <a:t>)</a:t>
            </a:r>
          </a:p>
        </p:txBody>
      </p:sp>
      <p:sp>
        <p:nvSpPr>
          <p:cNvPr id="162825" name="Text Box 9"/>
          <p:cNvSpPr txBox="1">
            <a:spLocks noChangeArrowheads="1"/>
          </p:cNvSpPr>
          <p:nvPr/>
        </p:nvSpPr>
        <p:spPr bwMode="auto">
          <a:xfrm>
            <a:off x="1596232" y="4496732"/>
            <a:ext cx="4356100" cy="1384995"/>
          </a:xfrm>
          <a:prstGeom prst="rect">
            <a:avLst/>
          </a:prstGeom>
          <a:noFill/>
          <a:ln w="9525">
            <a:noFill/>
            <a:miter lim="800000"/>
            <a:headEnd/>
            <a:tailEnd/>
          </a:ln>
          <a:effectLst/>
        </p:spPr>
        <p:txBody>
          <a:bodyPr>
            <a:spAutoFit/>
          </a:bodyPr>
          <a:lstStyle/>
          <a:p>
            <a:pPr algn="ctr" eaLnBrk="0" hangingPunct="0">
              <a:defRPr/>
            </a:pPr>
            <a:r>
              <a:rPr lang="fr-FR" b="1" dirty="0" err="1">
                <a:solidFill>
                  <a:srgbClr val="00B050"/>
                </a:solidFill>
                <a:effectLst>
                  <a:outerShdw blurRad="38100" dist="38100" dir="2700000" algn="tl">
                    <a:srgbClr val="FFFFFF"/>
                  </a:outerShdw>
                </a:effectLst>
                <a:latin typeface="Tahoma" pitchFamily="34" charset="0"/>
              </a:rPr>
              <a:t>Regulamentação</a:t>
            </a:r>
            <a:r>
              <a:rPr lang="fr-FR" b="1" dirty="0">
                <a:solidFill>
                  <a:srgbClr val="00B050"/>
                </a:solidFill>
                <a:effectLst>
                  <a:outerShdw blurRad="38100" dist="38100" dir="2700000" algn="tl">
                    <a:srgbClr val="FFFFFF"/>
                  </a:outerShdw>
                </a:effectLst>
                <a:latin typeface="Tahoma" pitchFamily="34" charset="0"/>
              </a:rPr>
              <a:t> </a:t>
            </a:r>
            <a:r>
              <a:rPr lang="fr-FR" b="1" dirty="0" err="1">
                <a:solidFill>
                  <a:srgbClr val="00B050"/>
                </a:solidFill>
                <a:effectLst>
                  <a:outerShdw blurRad="38100" dist="38100" dir="2700000" algn="tl">
                    <a:srgbClr val="FFFFFF"/>
                  </a:outerShdw>
                </a:effectLst>
                <a:latin typeface="Tahoma" pitchFamily="34" charset="0"/>
              </a:rPr>
              <a:t>Nacional</a:t>
            </a:r>
            <a:r>
              <a:rPr lang="fr-FR" b="1" dirty="0">
                <a:solidFill>
                  <a:srgbClr val="00B050"/>
                </a:solidFill>
                <a:effectLst>
                  <a:outerShdw blurRad="38100" dist="38100" dir="2700000" algn="tl">
                    <a:srgbClr val="FFFFFF"/>
                  </a:outerShdw>
                </a:effectLst>
                <a:latin typeface="Tahoma" pitchFamily="34" charset="0"/>
              </a:rPr>
              <a:t> </a:t>
            </a:r>
          </a:p>
          <a:p>
            <a:pPr algn="ctr" eaLnBrk="0" hangingPunct="0">
              <a:defRPr/>
            </a:pPr>
            <a:r>
              <a:rPr lang="fr-FR" sz="1600" b="1" u="sng" dirty="0">
                <a:effectLst>
                  <a:outerShdw blurRad="38100" dist="38100" dir="2700000" algn="tl">
                    <a:srgbClr val="FFFFFF"/>
                  </a:outerShdw>
                </a:effectLst>
                <a:latin typeface="Tahoma" pitchFamily="34" charset="0"/>
              </a:rPr>
              <a:t>1) </a:t>
            </a:r>
            <a:r>
              <a:rPr lang="fr-FR" sz="1600" b="1" u="sng" dirty="0" err="1">
                <a:effectLst>
                  <a:outerShdw blurRad="38100" dist="38100" dir="2700000" algn="tl">
                    <a:srgbClr val="FFFFFF"/>
                  </a:outerShdw>
                </a:effectLst>
                <a:latin typeface="Tahoma" pitchFamily="34" charset="0"/>
              </a:rPr>
              <a:t>Segurança</a:t>
            </a:r>
            <a:r>
              <a:rPr lang="fr-FR" sz="1600" b="1" u="sng" dirty="0">
                <a:effectLst>
                  <a:outerShdw blurRad="38100" dist="38100" dir="2700000" algn="tl">
                    <a:srgbClr val="FFFFFF"/>
                  </a:outerShdw>
                </a:effectLst>
                <a:latin typeface="Tahoma" pitchFamily="34" charset="0"/>
              </a:rPr>
              <a:t> (</a:t>
            </a:r>
            <a:r>
              <a:rPr lang="fr-FR" sz="1600" b="1" u="sng" dirty="0" err="1">
                <a:effectLst>
                  <a:outerShdw blurRad="38100" dist="38100" dir="2700000" algn="tl">
                    <a:srgbClr val="FFFFFF"/>
                  </a:outerShdw>
                </a:effectLst>
                <a:latin typeface="Tahoma" pitchFamily="34" charset="0"/>
              </a:rPr>
              <a:t>obrigatória</a:t>
            </a:r>
            <a:r>
              <a:rPr lang="fr-FR" sz="1600" b="1" u="sng" dirty="0">
                <a:effectLst>
                  <a:outerShdw blurRad="38100" dist="38100" dir="2700000" algn="tl">
                    <a:srgbClr val="FFFFFF"/>
                  </a:outerShdw>
                </a:effectLst>
                <a:latin typeface="Tahoma" pitchFamily="34" charset="0"/>
              </a:rPr>
              <a:t>)</a:t>
            </a:r>
          </a:p>
          <a:p>
            <a:pPr algn="ctr" eaLnBrk="0" hangingPunct="0">
              <a:defRPr/>
            </a:pPr>
            <a:r>
              <a:rPr lang="fr-FR" sz="1600" b="1" dirty="0">
                <a:effectLst>
                  <a:outerShdw blurRad="38100" dist="38100" dir="2700000" algn="tl">
                    <a:srgbClr val="FFFFFF"/>
                  </a:outerShdw>
                </a:effectLst>
                <a:latin typeface="Tahoma" pitchFamily="34" charset="0"/>
              </a:rPr>
              <a:t>2 ) </a:t>
            </a:r>
            <a:r>
              <a:rPr lang="fr-FR" sz="1600" b="1" dirty="0" err="1">
                <a:effectLst>
                  <a:outerShdw blurRad="38100" dist="38100" dir="2700000" algn="tl">
                    <a:srgbClr val="FFFFFF"/>
                  </a:outerShdw>
                </a:effectLst>
                <a:latin typeface="Tahoma" pitchFamily="34" charset="0"/>
              </a:rPr>
              <a:t>Certificação</a:t>
            </a:r>
            <a:r>
              <a:rPr lang="fr-FR" sz="1600" b="1" dirty="0">
                <a:effectLst>
                  <a:outerShdw blurRad="38100" dist="38100" dir="2700000" algn="tl">
                    <a:srgbClr val="FFFFFF"/>
                  </a:outerShdw>
                </a:effectLst>
                <a:latin typeface="Tahoma" pitchFamily="34" charset="0"/>
              </a:rPr>
              <a:t> da qualidade (</a:t>
            </a:r>
            <a:r>
              <a:rPr lang="fr-FR" sz="1600" b="1" dirty="0" err="1">
                <a:effectLst>
                  <a:outerShdw blurRad="38100" dist="38100" dir="2700000" algn="tl">
                    <a:srgbClr val="FFFFFF"/>
                  </a:outerShdw>
                </a:effectLst>
                <a:latin typeface="Tahoma" pitchFamily="34" charset="0"/>
              </a:rPr>
              <a:t>contratual</a:t>
            </a:r>
            <a:r>
              <a:rPr lang="fr-FR" sz="1600" b="1" dirty="0">
                <a:effectLst>
                  <a:outerShdw blurRad="38100" dist="38100" dir="2700000" algn="tl">
                    <a:srgbClr val="FFFFFF"/>
                  </a:outerShdw>
                </a:effectLst>
                <a:latin typeface="Tahoma" pitchFamily="34" charset="0"/>
              </a:rPr>
              <a:t>)</a:t>
            </a:r>
          </a:p>
          <a:p>
            <a:pPr algn="ctr" eaLnBrk="0" hangingPunct="0">
              <a:defRPr/>
            </a:pPr>
            <a:r>
              <a:rPr lang="fr-FR" sz="1200" b="1" dirty="0" err="1">
                <a:effectLst>
                  <a:outerShdw blurRad="38100" dist="38100" dir="2700000" algn="tl">
                    <a:srgbClr val="FFFFFF"/>
                  </a:outerShdw>
                </a:effectLst>
                <a:latin typeface="Tahoma" pitchFamily="34" charset="0"/>
              </a:rPr>
              <a:t>Exemplos</a:t>
            </a:r>
            <a:r>
              <a:rPr lang="fr-FR" sz="1200" b="1" dirty="0">
                <a:effectLst>
                  <a:outerShdw blurRad="38100" dist="38100" dir="2700000" algn="tl">
                    <a:srgbClr val="FFFFFF"/>
                  </a:outerShdw>
                </a:effectLst>
                <a:latin typeface="Tahoma" pitchFamily="34" charset="0"/>
              </a:rPr>
              <a:t>: </a:t>
            </a:r>
            <a:r>
              <a:rPr lang="fr-FR" sz="1200" b="1" dirty="0" err="1">
                <a:effectLst>
                  <a:outerShdw blurRad="38100" dist="38100" dir="2700000" algn="tl">
                    <a:srgbClr val="FFFFFF"/>
                  </a:outerShdw>
                </a:effectLst>
                <a:latin typeface="Tahoma" pitchFamily="34" charset="0"/>
              </a:rPr>
              <a:t>Produção</a:t>
            </a:r>
            <a:r>
              <a:rPr lang="fr-FR" sz="1200" b="1" dirty="0">
                <a:effectLst>
                  <a:outerShdw blurRad="38100" dist="38100" dir="2700000" algn="tl">
                    <a:srgbClr val="FFFFFF"/>
                  </a:outerShdw>
                </a:effectLst>
                <a:latin typeface="Tahoma" pitchFamily="34" charset="0"/>
              </a:rPr>
              <a:t> </a:t>
            </a:r>
            <a:r>
              <a:rPr lang="fr-FR" sz="1200" b="1" dirty="0" err="1">
                <a:effectLst>
                  <a:outerShdw blurRad="38100" dist="38100" dir="2700000" algn="tl">
                    <a:srgbClr val="FFFFFF"/>
                  </a:outerShdw>
                </a:effectLst>
                <a:latin typeface="Tahoma" pitchFamily="34" charset="0"/>
              </a:rPr>
              <a:t>Integrada</a:t>
            </a:r>
            <a:r>
              <a:rPr lang="fr-FR" b="1" dirty="0">
                <a:effectLst>
                  <a:outerShdw blurRad="38100" dist="38100" dir="2700000" algn="tl">
                    <a:srgbClr val="FFFFFF"/>
                  </a:outerShdw>
                </a:effectLst>
                <a:latin typeface="Tahoma" pitchFamily="34" charset="0"/>
              </a:rPr>
              <a:t> </a:t>
            </a:r>
          </a:p>
        </p:txBody>
      </p:sp>
      <p:sp>
        <p:nvSpPr>
          <p:cNvPr id="162826" name="Text Box 10"/>
          <p:cNvSpPr txBox="1">
            <a:spLocks noChangeArrowheads="1"/>
          </p:cNvSpPr>
          <p:nvPr/>
        </p:nvSpPr>
        <p:spPr bwMode="auto">
          <a:xfrm>
            <a:off x="6365876" y="2756588"/>
            <a:ext cx="3852862" cy="1107996"/>
          </a:xfrm>
          <a:prstGeom prst="rect">
            <a:avLst/>
          </a:prstGeom>
          <a:noFill/>
          <a:ln w="9525">
            <a:noFill/>
            <a:miter lim="800000"/>
            <a:headEnd/>
            <a:tailEnd/>
          </a:ln>
          <a:effectLst/>
        </p:spPr>
        <p:txBody>
          <a:bodyPr>
            <a:spAutoFit/>
          </a:bodyPr>
          <a:lstStyle/>
          <a:p>
            <a:pPr algn="ctr" eaLnBrk="0" hangingPunct="0">
              <a:defRPr/>
            </a:pPr>
            <a:r>
              <a:rPr lang="fr-FR" b="1" dirty="0" err="1">
                <a:solidFill>
                  <a:srgbClr val="00B050"/>
                </a:solidFill>
                <a:effectLst>
                  <a:outerShdw blurRad="38100" dist="38100" dir="2700000" algn="tl">
                    <a:srgbClr val="FFFFFF"/>
                  </a:outerShdw>
                </a:effectLst>
                <a:latin typeface="Tahoma" pitchFamily="34" charset="0"/>
              </a:rPr>
              <a:t>Normas</a:t>
            </a:r>
            <a:r>
              <a:rPr lang="fr-FR" b="1" dirty="0">
                <a:solidFill>
                  <a:srgbClr val="00B050"/>
                </a:solidFill>
                <a:effectLst>
                  <a:outerShdw blurRad="38100" dist="38100" dir="2700000" algn="tl">
                    <a:srgbClr val="FFFFFF"/>
                  </a:outerShdw>
                </a:effectLst>
                <a:latin typeface="Tahoma" pitchFamily="34" charset="0"/>
              </a:rPr>
              <a:t> </a:t>
            </a:r>
            <a:r>
              <a:rPr lang="fr-FR" b="1" dirty="0" err="1">
                <a:solidFill>
                  <a:srgbClr val="00B050"/>
                </a:solidFill>
                <a:effectLst>
                  <a:outerShdw blurRad="38100" dist="38100" dir="2700000" algn="tl">
                    <a:srgbClr val="FFFFFF"/>
                  </a:outerShdw>
                </a:effectLst>
                <a:latin typeface="Tahoma" pitchFamily="34" charset="0"/>
              </a:rPr>
              <a:t>Privad</a:t>
            </a:r>
            <a:r>
              <a:rPr lang="pt-PT" b="1" dirty="0">
                <a:solidFill>
                  <a:srgbClr val="00B050"/>
                </a:solidFill>
                <a:effectLst>
                  <a:outerShdw blurRad="38100" dist="38100" dir="2700000" algn="tl">
                    <a:srgbClr val="FFFFFF"/>
                  </a:outerShdw>
                </a:effectLst>
                <a:latin typeface="Tahoma" pitchFamily="34" charset="0"/>
              </a:rPr>
              <a:t>a</a:t>
            </a:r>
            <a:r>
              <a:rPr lang="fr-FR" b="1" dirty="0">
                <a:solidFill>
                  <a:srgbClr val="00B050"/>
                </a:solidFill>
                <a:effectLst>
                  <a:outerShdw blurRad="38100" dist="38100" dir="2700000" algn="tl">
                    <a:srgbClr val="FFFFFF"/>
                  </a:outerShdw>
                </a:effectLst>
                <a:latin typeface="Tahoma" pitchFamily="34" charset="0"/>
              </a:rPr>
              <a:t>s ‘</a:t>
            </a:r>
            <a:r>
              <a:rPr lang="fr-FR" b="1" dirty="0" err="1">
                <a:solidFill>
                  <a:srgbClr val="00B050"/>
                </a:solidFill>
                <a:effectLst>
                  <a:outerShdw blurRad="38100" dist="38100" dir="2700000" algn="tl">
                    <a:srgbClr val="FFFFFF"/>
                  </a:outerShdw>
                </a:effectLst>
                <a:latin typeface="Tahoma" pitchFamily="34" charset="0"/>
              </a:rPr>
              <a:t>coletivos</a:t>
            </a:r>
            <a:r>
              <a:rPr lang="fr-FR" b="1" dirty="0">
                <a:solidFill>
                  <a:srgbClr val="00B050"/>
                </a:solidFill>
                <a:effectLst>
                  <a:outerShdw blurRad="38100" dist="38100" dir="2700000" algn="tl">
                    <a:srgbClr val="FFFFFF"/>
                  </a:outerShdw>
                </a:effectLst>
                <a:latin typeface="Tahoma" pitchFamily="34" charset="0"/>
              </a:rPr>
              <a:t>’</a:t>
            </a:r>
          </a:p>
          <a:p>
            <a:pPr algn="ctr" eaLnBrk="0" hangingPunct="0">
              <a:defRPr/>
            </a:pPr>
            <a:r>
              <a:rPr lang="fr-FR" sz="1600" b="1" dirty="0" err="1">
                <a:effectLst>
                  <a:outerShdw blurRad="38100" dist="38100" dir="2700000" algn="tl">
                    <a:srgbClr val="FFFFFF"/>
                  </a:outerShdw>
                </a:effectLst>
                <a:latin typeface="Tahoma" pitchFamily="34" charset="0"/>
              </a:rPr>
              <a:t>Exemplos</a:t>
            </a:r>
            <a:r>
              <a:rPr lang="fr-FR" sz="1600" b="1" dirty="0">
                <a:effectLst>
                  <a:outerShdw blurRad="38100" dist="38100" dir="2700000" algn="tl">
                    <a:srgbClr val="FFFFFF"/>
                  </a:outerShdw>
                </a:effectLst>
                <a:latin typeface="Tahoma" pitchFamily="34" charset="0"/>
              </a:rPr>
              <a:t>: </a:t>
            </a:r>
            <a:r>
              <a:rPr lang="fr-FR" sz="1600" b="1" dirty="0" err="1">
                <a:effectLst>
                  <a:outerShdw blurRad="38100" dist="38100" dir="2700000" algn="tl">
                    <a:srgbClr val="FFFFFF"/>
                  </a:outerShdw>
                </a:effectLst>
                <a:latin typeface="Tahoma" pitchFamily="34" charset="0"/>
              </a:rPr>
              <a:t>GlobalGap</a:t>
            </a:r>
            <a:r>
              <a:rPr lang="fr-FR" sz="1600" b="1" dirty="0">
                <a:effectLst>
                  <a:outerShdw blurRad="38100" dist="38100" dir="2700000" algn="tl">
                    <a:srgbClr val="FFFFFF"/>
                  </a:outerShdw>
                </a:effectLst>
                <a:latin typeface="Tahoma" pitchFamily="34" charset="0"/>
              </a:rPr>
              <a:t>, BRC, IFS, EFSIS, ISO</a:t>
            </a:r>
            <a:r>
              <a:rPr lang="fr-FR" sz="1600" dirty="0">
                <a:latin typeface="Tahoma" pitchFamily="34" charset="0"/>
              </a:rPr>
              <a:t> </a:t>
            </a:r>
          </a:p>
          <a:p>
            <a:pPr algn="ctr" eaLnBrk="0" hangingPunct="0">
              <a:defRPr/>
            </a:pPr>
            <a:r>
              <a:rPr lang="fr-FR" sz="1600" b="1" dirty="0">
                <a:effectLst>
                  <a:outerShdw blurRad="38100" dist="38100" dir="2700000" algn="tl">
                    <a:srgbClr val="FFFFFF"/>
                  </a:outerShdw>
                </a:effectLst>
                <a:latin typeface="Tahoma" pitchFamily="34" charset="0"/>
              </a:rPr>
              <a:t>(de base </a:t>
            </a:r>
            <a:r>
              <a:rPr lang="fr-FR" sz="1600" b="1" dirty="0" err="1">
                <a:effectLst>
                  <a:outerShdw blurRad="38100" dist="38100" dir="2700000" algn="tl">
                    <a:srgbClr val="FFFFFF"/>
                  </a:outerShdw>
                </a:effectLst>
                <a:latin typeface="Tahoma" pitchFamily="34" charset="0"/>
              </a:rPr>
              <a:t>contratual</a:t>
            </a:r>
            <a:r>
              <a:rPr lang="fr-FR" sz="1600" b="1" dirty="0">
                <a:effectLst>
                  <a:outerShdw blurRad="38100" dist="38100" dir="2700000" algn="tl">
                    <a:srgbClr val="FFFFFF"/>
                  </a:outerShdw>
                </a:effectLst>
                <a:latin typeface="Tahoma" pitchFamily="34" charset="0"/>
              </a:rPr>
              <a:t>)</a:t>
            </a:r>
          </a:p>
        </p:txBody>
      </p:sp>
      <p:sp>
        <p:nvSpPr>
          <p:cNvPr id="162827" name="Text Box 11"/>
          <p:cNvSpPr txBox="1">
            <a:spLocks noChangeArrowheads="1"/>
          </p:cNvSpPr>
          <p:nvPr/>
        </p:nvSpPr>
        <p:spPr bwMode="auto">
          <a:xfrm>
            <a:off x="5951538" y="4365626"/>
            <a:ext cx="4716462" cy="1384995"/>
          </a:xfrm>
          <a:prstGeom prst="rect">
            <a:avLst/>
          </a:prstGeom>
          <a:noFill/>
          <a:ln w="9525">
            <a:noFill/>
            <a:miter lim="800000"/>
            <a:headEnd/>
            <a:tailEnd/>
          </a:ln>
          <a:effectLst/>
        </p:spPr>
        <p:txBody>
          <a:bodyPr>
            <a:spAutoFit/>
          </a:bodyPr>
          <a:lstStyle/>
          <a:p>
            <a:pPr algn="ctr" eaLnBrk="0" hangingPunct="0">
              <a:defRPr/>
            </a:pPr>
            <a:r>
              <a:rPr lang="fr-FR" b="1" dirty="0" err="1">
                <a:solidFill>
                  <a:srgbClr val="00B050"/>
                </a:solidFill>
                <a:effectLst>
                  <a:outerShdw blurRad="38100" dist="38100" dir="2700000" algn="tl">
                    <a:srgbClr val="FFFFFF"/>
                  </a:outerShdw>
                </a:effectLst>
                <a:latin typeface="Tahoma" pitchFamily="34" charset="0"/>
              </a:rPr>
              <a:t>Normas</a:t>
            </a:r>
            <a:r>
              <a:rPr lang="fr-FR" b="1" dirty="0">
                <a:solidFill>
                  <a:srgbClr val="00B050"/>
                </a:solidFill>
                <a:effectLst>
                  <a:outerShdw blurRad="38100" dist="38100" dir="2700000" algn="tl">
                    <a:srgbClr val="FFFFFF"/>
                  </a:outerShdw>
                </a:effectLst>
                <a:latin typeface="Tahoma" pitchFamily="34" charset="0"/>
              </a:rPr>
              <a:t> </a:t>
            </a:r>
            <a:r>
              <a:rPr lang="fr-FR" b="1" dirty="0" err="1">
                <a:solidFill>
                  <a:srgbClr val="00B050"/>
                </a:solidFill>
                <a:effectLst>
                  <a:outerShdw blurRad="38100" dist="38100" dir="2700000" algn="tl">
                    <a:srgbClr val="FFFFFF"/>
                  </a:outerShdw>
                </a:effectLst>
                <a:latin typeface="Tahoma" pitchFamily="34" charset="0"/>
              </a:rPr>
              <a:t>Privadas</a:t>
            </a:r>
            <a:endParaRPr lang="fr-FR" b="1" dirty="0">
              <a:solidFill>
                <a:srgbClr val="00B050"/>
              </a:solidFill>
              <a:effectLst>
                <a:outerShdw blurRad="38100" dist="38100" dir="2700000" algn="tl">
                  <a:srgbClr val="FFFFFF"/>
                </a:outerShdw>
              </a:effectLst>
              <a:latin typeface="Tahoma" pitchFamily="34" charset="0"/>
            </a:endParaRPr>
          </a:p>
          <a:p>
            <a:pPr algn="ctr" eaLnBrk="0" hangingPunct="0">
              <a:defRPr/>
            </a:pPr>
            <a:r>
              <a:rPr lang="fr-FR" b="1" dirty="0">
                <a:solidFill>
                  <a:srgbClr val="00B050"/>
                </a:solidFill>
                <a:effectLst>
                  <a:outerShdw blurRad="38100" dist="38100" dir="2700000" algn="tl">
                    <a:srgbClr val="FFFFFF"/>
                  </a:outerShdw>
                </a:effectLst>
                <a:latin typeface="Tahoma" pitchFamily="34" charset="0"/>
              </a:rPr>
              <a:t>‘</a:t>
            </a:r>
            <a:r>
              <a:rPr lang="fr-FR" b="1" dirty="0" err="1">
                <a:solidFill>
                  <a:srgbClr val="00B050"/>
                </a:solidFill>
                <a:effectLst>
                  <a:outerShdw blurRad="38100" dist="38100" dir="2700000" algn="tl">
                    <a:srgbClr val="FFFFFF"/>
                  </a:outerShdw>
                </a:effectLst>
                <a:latin typeface="Tahoma" pitchFamily="34" charset="0"/>
              </a:rPr>
              <a:t>individuais</a:t>
            </a:r>
            <a:r>
              <a:rPr lang="fr-FR" b="1" dirty="0">
                <a:solidFill>
                  <a:srgbClr val="00B050"/>
                </a:solidFill>
                <a:effectLst>
                  <a:outerShdw blurRad="38100" dist="38100" dir="2700000" algn="tl">
                    <a:srgbClr val="FFFFFF"/>
                  </a:outerShdw>
                </a:effectLst>
                <a:latin typeface="Tahoma" pitchFamily="34" charset="0"/>
              </a:rPr>
              <a:t>’</a:t>
            </a:r>
          </a:p>
          <a:p>
            <a:pPr algn="ctr" eaLnBrk="0" hangingPunct="0">
              <a:defRPr/>
            </a:pPr>
            <a:r>
              <a:rPr lang="fr-FR" sz="1600" b="1" dirty="0" err="1">
                <a:effectLst>
                  <a:outerShdw blurRad="38100" dist="38100" dir="2700000" algn="tl">
                    <a:srgbClr val="FFFFFF"/>
                  </a:outerShdw>
                </a:effectLst>
                <a:latin typeface="Tahoma" pitchFamily="34" charset="0"/>
              </a:rPr>
              <a:t>Exemplos</a:t>
            </a:r>
            <a:r>
              <a:rPr lang="fr-FR" sz="1600" b="1" dirty="0">
                <a:effectLst>
                  <a:outerShdw blurRad="38100" dist="38100" dir="2700000" algn="tl">
                    <a:srgbClr val="FFFFFF"/>
                  </a:outerShdw>
                </a:effectLst>
                <a:latin typeface="Tahoma" pitchFamily="34" charset="0"/>
              </a:rPr>
              <a:t>: Vida Auchan, </a:t>
            </a:r>
            <a:r>
              <a:rPr lang="fr-FR" sz="1600" b="1" dirty="0" err="1">
                <a:effectLst>
                  <a:outerShdw blurRad="38100" dist="38100" dir="2700000" algn="tl">
                    <a:srgbClr val="FFFFFF"/>
                  </a:outerShdw>
                </a:effectLst>
                <a:latin typeface="Tahoma" pitchFamily="34" charset="0"/>
              </a:rPr>
              <a:t>Clube</a:t>
            </a:r>
            <a:r>
              <a:rPr lang="fr-FR" sz="1600" b="1" dirty="0">
                <a:effectLst>
                  <a:outerShdw blurRad="38100" dist="38100" dir="2700000" algn="tl">
                    <a:srgbClr val="FFFFFF"/>
                  </a:outerShdw>
                </a:effectLst>
                <a:latin typeface="Tahoma" pitchFamily="34" charset="0"/>
              </a:rPr>
              <a:t> de </a:t>
            </a:r>
            <a:r>
              <a:rPr lang="fr-FR" sz="1600" b="1" dirty="0" err="1">
                <a:effectLst>
                  <a:outerShdw blurRad="38100" dist="38100" dir="2700000" algn="tl">
                    <a:srgbClr val="FFFFFF"/>
                  </a:outerShdw>
                </a:effectLst>
                <a:latin typeface="Tahoma" pitchFamily="34" charset="0"/>
              </a:rPr>
              <a:t>Produtores</a:t>
            </a:r>
            <a:endParaRPr lang="fr-FR" sz="1600" b="1" dirty="0">
              <a:effectLst>
                <a:outerShdw blurRad="38100" dist="38100" dir="2700000" algn="tl">
                  <a:srgbClr val="FFFFFF"/>
                </a:outerShdw>
              </a:effectLst>
              <a:latin typeface="Tahoma" pitchFamily="34" charset="0"/>
            </a:endParaRPr>
          </a:p>
          <a:p>
            <a:pPr algn="ctr" eaLnBrk="0" hangingPunct="0">
              <a:defRPr/>
            </a:pPr>
            <a:r>
              <a:rPr lang="fr-FR" sz="1600" b="1" dirty="0">
                <a:effectLst>
                  <a:outerShdw blurRad="38100" dist="38100" dir="2700000" algn="tl">
                    <a:srgbClr val="FFFFFF"/>
                  </a:outerShdw>
                </a:effectLst>
                <a:latin typeface="Tahoma" pitchFamily="34" charset="0"/>
              </a:rPr>
              <a:t>(de base </a:t>
            </a:r>
            <a:r>
              <a:rPr lang="fr-FR" sz="1600" b="1" dirty="0" err="1">
                <a:effectLst>
                  <a:outerShdw blurRad="38100" dist="38100" dir="2700000" algn="tl">
                    <a:srgbClr val="FFFFFF"/>
                  </a:outerShdw>
                </a:effectLst>
                <a:latin typeface="Tahoma" pitchFamily="34" charset="0"/>
              </a:rPr>
              <a:t>contratual</a:t>
            </a:r>
            <a:r>
              <a:rPr lang="fr-FR" sz="1600" b="1" dirty="0">
                <a:effectLst>
                  <a:outerShdw blurRad="38100" dist="38100" dir="2700000" algn="tl">
                    <a:srgbClr val="FFFFFF"/>
                  </a:outerShdw>
                </a:effectLst>
                <a:latin typeface="Tahoma" pitchFamily="34" charset="0"/>
              </a:rPr>
              <a:t>)</a:t>
            </a:r>
          </a:p>
        </p:txBody>
      </p:sp>
      <p:sp>
        <p:nvSpPr>
          <p:cNvPr id="162829" name="Oval 13"/>
          <p:cNvSpPr>
            <a:spLocks noChangeArrowheads="1"/>
          </p:cNvSpPr>
          <p:nvPr/>
        </p:nvSpPr>
        <p:spPr bwMode="auto">
          <a:xfrm>
            <a:off x="5988051" y="1975843"/>
            <a:ext cx="4537075" cy="4477345"/>
          </a:xfrm>
          <a:prstGeom prst="ellipse">
            <a:avLst/>
          </a:prstGeom>
          <a:noFill/>
          <a:ln w="57150">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pt-PT" altLang="pt-PT"/>
          </a:p>
        </p:txBody>
      </p:sp>
      <p:sp>
        <p:nvSpPr>
          <p:cNvPr id="162830" name="Oval 14"/>
          <p:cNvSpPr>
            <a:spLocks noChangeArrowheads="1"/>
          </p:cNvSpPr>
          <p:nvPr/>
        </p:nvSpPr>
        <p:spPr bwMode="auto">
          <a:xfrm>
            <a:off x="4043364" y="908050"/>
            <a:ext cx="4427537" cy="1198899"/>
          </a:xfrm>
          <a:prstGeom prst="ellipse">
            <a:avLst/>
          </a:prstGeom>
          <a:noFill/>
          <a:ln w="57150">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pt-PT" altLang="pt-PT"/>
          </a:p>
        </p:txBody>
      </p:sp>
      <p:sp>
        <p:nvSpPr>
          <p:cNvPr id="9229" name="Text Box 18"/>
          <p:cNvSpPr txBox="1">
            <a:spLocks noChangeArrowheads="1"/>
          </p:cNvSpPr>
          <p:nvPr/>
        </p:nvSpPr>
        <p:spPr bwMode="auto">
          <a:xfrm>
            <a:off x="503160" y="6657945"/>
            <a:ext cx="106554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pt-PT" altLang="pt-PT" sz="1000" dirty="0">
                <a:latin typeface="Verdana" panose="020B0604030504040204" pitchFamily="34" charset="0"/>
              </a:rPr>
              <a:t>Adaptado de </a:t>
            </a:r>
            <a:r>
              <a:rPr lang="pt-PT" altLang="pt-PT" sz="1000" dirty="0"/>
              <a:t>Green, 2005. Qualidade e seguranças alimentares: exigências dos mercados. In: Seminário </a:t>
            </a:r>
            <a:r>
              <a:rPr lang="pt-PT" altLang="pt-PT" sz="1000" dirty="0" err="1"/>
              <a:t>Frutaconfiança</a:t>
            </a:r>
            <a:r>
              <a:rPr lang="pt-PT" altLang="pt-PT" sz="1000" dirty="0"/>
              <a:t>. Segurança e Qualidade dos Produtos Frutícolas, Cadaval, 5 de Dezembro 2005.</a:t>
            </a:r>
          </a:p>
          <a:p>
            <a:pPr algn="ctr"/>
            <a:endParaRPr lang="fr-FR" altLang="pt-PT" sz="1000" dirty="0">
              <a:latin typeface="Verdana" panose="020B0604030504040204" pitchFamily="34" charset="0"/>
            </a:endParaRPr>
          </a:p>
        </p:txBody>
      </p:sp>
      <p:sp>
        <p:nvSpPr>
          <p:cNvPr id="15" name="Título 1"/>
          <p:cNvSpPr txBox="1">
            <a:spLocks/>
          </p:cNvSpPr>
          <p:nvPr/>
        </p:nvSpPr>
        <p:spPr bwMode="auto">
          <a:xfrm>
            <a:off x="927926" y="-140494"/>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r>
              <a:rPr lang="pt-PT" sz="4000" b="1" dirty="0">
                <a:latin typeface="+mn-lt"/>
              </a:rPr>
              <a:t>Regulamentação Pública e Normas Privadas</a:t>
            </a:r>
          </a:p>
        </p:txBody>
      </p:sp>
    </p:spTree>
    <p:extLst>
      <p:ext uri="{BB962C8B-B14F-4D97-AF65-F5344CB8AC3E}">
        <p14:creationId xmlns:p14="http://schemas.microsoft.com/office/powerpoint/2010/main" val="737009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29640" y="0"/>
            <a:ext cx="10515600" cy="1325563"/>
          </a:xfrm>
        </p:spPr>
        <p:txBody>
          <a:bodyPr/>
          <a:lstStyle/>
          <a:p>
            <a:pPr algn="ctr"/>
            <a:r>
              <a:rPr lang="pt-PT" sz="4000" b="1" dirty="0">
                <a:latin typeface="+mn-lt"/>
              </a:rPr>
              <a:t>Regulamentos Europeus: </a:t>
            </a:r>
            <a:br>
              <a:rPr lang="pt-PT" sz="4000" b="1" dirty="0">
                <a:latin typeface="+mn-lt"/>
              </a:rPr>
            </a:br>
            <a:r>
              <a:rPr lang="pt-PT" sz="3200" b="1" dirty="0">
                <a:latin typeface="+mn-lt"/>
              </a:rPr>
              <a:t>Sistemas Europeus de Qualidade</a:t>
            </a:r>
          </a:p>
        </p:txBody>
      </p:sp>
      <p:sp>
        <p:nvSpPr>
          <p:cNvPr id="3" name="Marcador de Posição de Conteúdo 2"/>
          <p:cNvSpPr>
            <a:spLocks noGrp="1"/>
          </p:cNvSpPr>
          <p:nvPr>
            <p:ph idx="1"/>
          </p:nvPr>
        </p:nvSpPr>
        <p:spPr>
          <a:xfrm>
            <a:off x="875396" y="1429808"/>
            <a:ext cx="10515600" cy="4351338"/>
          </a:xfrm>
        </p:spPr>
        <p:txBody>
          <a:bodyPr/>
          <a:lstStyle/>
          <a:p>
            <a:pPr marL="0" indent="0">
              <a:buNone/>
            </a:pPr>
            <a:r>
              <a:rPr lang="pt-PT" dirty="0" err="1">
                <a:hlinkClick r:id="rId2"/>
              </a:rPr>
              <a:t>Reg</a:t>
            </a:r>
            <a:r>
              <a:rPr lang="pt-PT" dirty="0">
                <a:hlinkClick r:id="rId2"/>
              </a:rPr>
              <a:t>. (UE) nº 1151/2012</a:t>
            </a:r>
            <a:r>
              <a:rPr lang="pt-PT" dirty="0"/>
              <a:t> - relativo aos regimes de qualidade dos produtos agrícolas e dos géneros alimentícios.</a:t>
            </a:r>
          </a:p>
          <a:p>
            <a:pPr marL="0" indent="0">
              <a:buNone/>
            </a:pPr>
            <a:r>
              <a:rPr lang="pt-PT" dirty="0"/>
              <a:t>			</a:t>
            </a:r>
          </a:p>
          <a:p>
            <a:pPr marL="0" indent="0">
              <a:buNone/>
            </a:pPr>
            <a:r>
              <a:rPr lang="pt-PT" dirty="0"/>
              <a:t>			</a:t>
            </a:r>
            <a:r>
              <a:rPr lang="pt-PT" b="1" dirty="0"/>
              <a:t>Denominação de Origem Protegida - DOP</a:t>
            </a:r>
          </a:p>
          <a:p>
            <a:pPr marL="0" indent="0">
              <a:buNone/>
            </a:pPr>
            <a:endParaRPr lang="pt-PT" dirty="0"/>
          </a:p>
          <a:p>
            <a:pPr marL="0" indent="0">
              <a:buNone/>
            </a:pPr>
            <a:endParaRPr lang="pt-PT" dirty="0"/>
          </a:p>
          <a:p>
            <a:pPr marL="0" indent="0">
              <a:buNone/>
            </a:pPr>
            <a:r>
              <a:rPr lang="pt-PT" dirty="0"/>
              <a:t>			</a:t>
            </a:r>
            <a:r>
              <a:rPr lang="pt-PT" b="1" dirty="0"/>
              <a:t>Indicação Geográfica Protegida - IGP</a:t>
            </a:r>
          </a:p>
          <a:p>
            <a:pPr marL="0" indent="0">
              <a:buNone/>
            </a:pPr>
            <a:endParaRPr lang="pt-PT" dirty="0"/>
          </a:p>
          <a:p>
            <a:pPr marL="0" indent="0">
              <a:buNone/>
            </a:pPr>
            <a:endParaRPr lang="pt-PT" dirty="0"/>
          </a:p>
          <a:p>
            <a:pPr marL="0" indent="0">
              <a:buNone/>
            </a:pPr>
            <a:r>
              <a:rPr lang="pt-PT" dirty="0"/>
              <a:t>			</a:t>
            </a:r>
            <a:r>
              <a:rPr lang="pt-PT" b="1" dirty="0"/>
              <a:t>Especialidade Tradicional Garantida - ETG</a:t>
            </a:r>
          </a:p>
        </p:txBody>
      </p:sp>
      <p:pic>
        <p:nvPicPr>
          <p:cNvPr id="4" name="Imagem 3"/>
          <p:cNvPicPr>
            <a:picLocks noChangeAspect="1"/>
          </p:cNvPicPr>
          <p:nvPr/>
        </p:nvPicPr>
        <p:blipFill>
          <a:blip r:embed="rId3" cstate="print"/>
          <a:stretch>
            <a:fillRect/>
          </a:stretch>
        </p:blipFill>
        <p:spPr>
          <a:xfrm>
            <a:off x="1697251" y="2236254"/>
            <a:ext cx="1370250" cy="1445000"/>
          </a:xfrm>
          <a:prstGeom prst="rect">
            <a:avLst/>
          </a:prstGeom>
        </p:spPr>
      </p:pic>
      <p:pic>
        <p:nvPicPr>
          <p:cNvPr id="5" name="Imagem 4"/>
          <p:cNvPicPr>
            <a:picLocks noChangeAspect="1"/>
          </p:cNvPicPr>
          <p:nvPr/>
        </p:nvPicPr>
        <p:blipFill>
          <a:blip r:embed="rId4" cstate="print"/>
          <a:stretch>
            <a:fillRect/>
          </a:stretch>
        </p:blipFill>
        <p:spPr>
          <a:xfrm>
            <a:off x="1697251" y="3721489"/>
            <a:ext cx="1370250" cy="1445000"/>
          </a:xfrm>
          <a:prstGeom prst="rect">
            <a:avLst/>
          </a:prstGeom>
        </p:spPr>
      </p:pic>
      <p:pic>
        <p:nvPicPr>
          <p:cNvPr id="1030" name="Picture 6" descr="logotipo ET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61163" y="5346511"/>
            <a:ext cx="1380618" cy="1380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9998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38200" y="1574775"/>
            <a:ext cx="10515600" cy="4351338"/>
          </a:xfrm>
        </p:spPr>
        <p:txBody>
          <a:bodyPr/>
          <a:lstStyle/>
          <a:p>
            <a:r>
              <a:rPr lang="pt-PT" sz="2400" u="sng" dirty="0">
                <a:hlinkClick r:id="rId2"/>
              </a:rPr>
              <a:t>Regulamento (UE) 2018/848</a:t>
            </a:r>
            <a:r>
              <a:rPr lang="pt-PT" sz="2400" dirty="0"/>
              <a:t> do Parlamento Europeu e do Conselho, de 30 de maio de 2018, relativo à produção biológica e à rotulagem dos produtos biológicos e que revoga o Regulamento (CE) n.o 834/2007 do Conselho.</a:t>
            </a:r>
            <a:endParaRPr lang="pt-PT" sz="2400" b="1" dirty="0"/>
          </a:p>
          <a:p>
            <a:pPr marL="0" indent="0">
              <a:buNone/>
            </a:pPr>
            <a:r>
              <a:rPr lang="pt-PT" sz="2400" dirty="0"/>
              <a:t>.</a:t>
            </a:r>
          </a:p>
          <a:p>
            <a:endParaRPr lang="pt-PT" dirty="0"/>
          </a:p>
          <a:p>
            <a:pPr marL="1828800" lvl="4" indent="0">
              <a:buNone/>
            </a:pPr>
            <a:r>
              <a:rPr lang="pt-PT" sz="2400" b="1" dirty="0"/>
              <a:t>Modo de Produção Biológico</a:t>
            </a:r>
          </a:p>
          <a:p>
            <a:pPr marL="1828800" lvl="4" indent="0">
              <a:buNone/>
            </a:pPr>
            <a:endParaRPr lang="pt-PT" sz="2400" b="1" dirty="0"/>
          </a:p>
          <a:p>
            <a:pPr marL="1828800" lvl="4" indent="0">
              <a:buNone/>
            </a:pPr>
            <a:endParaRPr lang="pt-PT" sz="2400" b="1" dirty="0"/>
          </a:p>
        </p:txBody>
      </p:sp>
      <p:pic>
        <p:nvPicPr>
          <p:cNvPr id="4098" name="Picture 2" descr="Modo produção biologic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6196" y="2900338"/>
            <a:ext cx="1642472" cy="1090004"/>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1"/>
          <p:cNvSpPr>
            <a:spLocks noGrp="1"/>
          </p:cNvSpPr>
          <p:nvPr>
            <p:ph type="title"/>
          </p:nvPr>
        </p:nvSpPr>
        <p:spPr>
          <a:xfrm>
            <a:off x="929640" y="0"/>
            <a:ext cx="10515600" cy="1325563"/>
          </a:xfrm>
        </p:spPr>
        <p:txBody>
          <a:bodyPr/>
          <a:lstStyle/>
          <a:p>
            <a:pPr algn="ctr"/>
            <a:r>
              <a:rPr lang="pt-PT" sz="4000" b="1" dirty="0">
                <a:latin typeface="+mn-lt"/>
              </a:rPr>
              <a:t>Regulamentos Europeus: </a:t>
            </a:r>
            <a:br>
              <a:rPr lang="pt-PT" sz="4000" b="1" dirty="0">
                <a:latin typeface="+mn-lt"/>
              </a:rPr>
            </a:br>
            <a:r>
              <a:rPr lang="pt-PT" sz="3200" b="1" dirty="0">
                <a:latin typeface="+mn-lt"/>
              </a:rPr>
              <a:t>Sistemas Europeus de Qualidade</a:t>
            </a:r>
          </a:p>
        </p:txBody>
      </p:sp>
    </p:spTree>
    <p:extLst>
      <p:ext uri="{BB962C8B-B14F-4D97-AF65-F5344CB8AC3E}">
        <p14:creationId xmlns:p14="http://schemas.microsoft.com/office/powerpoint/2010/main" val="12225297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9677"/>
            <a:ext cx="10515600" cy="1325563"/>
          </a:xfrm>
        </p:spPr>
        <p:txBody>
          <a:bodyPr/>
          <a:lstStyle/>
          <a:p>
            <a:pPr algn="ctr"/>
            <a:r>
              <a:rPr lang="pt-PT" sz="4000" b="1" dirty="0">
                <a:latin typeface="+mn-lt"/>
              </a:rPr>
              <a:t>Normas Privadas</a:t>
            </a:r>
          </a:p>
        </p:txBody>
      </p:sp>
      <p:pic>
        <p:nvPicPr>
          <p:cNvPr id="4" name="Imag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01067" y="1435608"/>
            <a:ext cx="6789865" cy="4709160"/>
          </a:xfrm>
          <a:prstGeom prst="rect">
            <a:avLst/>
          </a:prstGeom>
          <a:noFill/>
          <a:ln>
            <a:noFill/>
          </a:ln>
        </p:spPr>
      </p:pic>
      <p:sp>
        <p:nvSpPr>
          <p:cNvPr id="5" name="CaixaDeTexto 4"/>
          <p:cNvSpPr txBox="1"/>
          <p:nvPr/>
        </p:nvSpPr>
        <p:spPr>
          <a:xfrm>
            <a:off x="2359152" y="6144768"/>
            <a:ext cx="7951216" cy="461665"/>
          </a:xfrm>
          <a:prstGeom prst="rect">
            <a:avLst/>
          </a:prstGeom>
          <a:noFill/>
        </p:spPr>
        <p:txBody>
          <a:bodyPr wrap="none" rtlCol="0">
            <a:spAutoFit/>
          </a:bodyPr>
          <a:lstStyle/>
          <a:p>
            <a:r>
              <a:rPr lang="pt-PT" sz="1200" dirty="0"/>
              <a:t>Fonte: </a:t>
            </a:r>
            <a:r>
              <a:rPr lang="pt-PT" altLang="pt-PT" sz="1200" dirty="0"/>
              <a:t>Giraud-Héraud, E. &amp; </a:t>
            </a:r>
            <a:r>
              <a:rPr lang="pt-PT" altLang="pt-PT" sz="1200" dirty="0" err="1"/>
              <a:t>Hamoudi</a:t>
            </a:r>
            <a:r>
              <a:rPr lang="pt-PT" altLang="pt-PT" sz="1200" dirty="0"/>
              <a:t>, A., 2014. </a:t>
            </a:r>
            <a:r>
              <a:rPr lang="pt-PT" altLang="pt-PT" sz="1200" dirty="0" err="1"/>
              <a:t>Normes</a:t>
            </a:r>
            <a:r>
              <a:rPr lang="pt-PT" altLang="pt-PT" sz="1200" dirty="0"/>
              <a:t> </a:t>
            </a:r>
            <a:r>
              <a:rPr lang="pt-PT" altLang="pt-PT" sz="1200" dirty="0" err="1"/>
              <a:t>Sanitaires</a:t>
            </a:r>
            <a:r>
              <a:rPr lang="pt-PT" altLang="pt-PT" sz="1200" dirty="0"/>
              <a:t> </a:t>
            </a:r>
            <a:r>
              <a:rPr lang="pt-PT" altLang="pt-PT" sz="1200" dirty="0" err="1"/>
              <a:t>et</a:t>
            </a:r>
            <a:r>
              <a:rPr lang="pt-PT" altLang="pt-PT" sz="1200" dirty="0"/>
              <a:t> </a:t>
            </a:r>
            <a:r>
              <a:rPr lang="pt-PT" altLang="pt-PT" sz="1200" dirty="0" err="1"/>
              <a:t>Compétitivité</a:t>
            </a:r>
            <a:r>
              <a:rPr lang="pt-PT" altLang="pt-PT" sz="1200" dirty="0"/>
              <a:t>. In: A </a:t>
            </a:r>
            <a:r>
              <a:rPr lang="pt-PT" altLang="pt-PT" sz="1200" dirty="0" err="1"/>
              <a:t>Decouvert</a:t>
            </a:r>
            <a:r>
              <a:rPr lang="pt-PT" altLang="pt-PT" sz="1200" dirty="0"/>
              <a:t>. CNRS, Paris (em edição).</a:t>
            </a:r>
          </a:p>
          <a:p>
            <a:r>
              <a:rPr lang="pt-PT" sz="1200" dirty="0"/>
              <a:t> </a:t>
            </a:r>
          </a:p>
        </p:txBody>
      </p:sp>
    </p:spTree>
    <p:extLst>
      <p:ext uri="{BB962C8B-B14F-4D97-AF65-F5344CB8AC3E}">
        <p14:creationId xmlns:p14="http://schemas.microsoft.com/office/powerpoint/2010/main" val="4150813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Marcador de Posição de Conteúdo 2"/>
          <p:cNvSpPr>
            <a:spLocks noGrp="1"/>
          </p:cNvSpPr>
          <p:nvPr>
            <p:ph idx="1"/>
          </p:nvPr>
        </p:nvSpPr>
        <p:spPr>
          <a:xfrm>
            <a:off x="384047" y="109728"/>
            <a:ext cx="11146537" cy="6062155"/>
          </a:xfrm>
        </p:spPr>
        <p:txBody>
          <a:bodyPr/>
          <a:lstStyle/>
          <a:p>
            <a:pPr marL="0" indent="0" eaLnBrk="1" hangingPunct="1">
              <a:buFont typeface="Arial" panose="020B0604020202020204" pitchFamily="34" charset="0"/>
              <a:buNone/>
            </a:pPr>
            <a:endParaRPr lang="pt-PT" altLang="pt-PT" b="1" dirty="0">
              <a:solidFill>
                <a:srgbClr val="00B050"/>
              </a:solidFill>
            </a:endParaRPr>
          </a:p>
          <a:p>
            <a:pPr marL="0" indent="0" eaLnBrk="1" hangingPunct="1">
              <a:buFont typeface="Arial" panose="020B0604020202020204" pitchFamily="34" charset="0"/>
              <a:buNone/>
            </a:pPr>
            <a:r>
              <a:rPr lang="pt-PT" altLang="pt-PT" b="1" dirty="0">
                <a:solidFill>
                  <a:srgbClr val="00B050"/>
                </a:solidFill>
              </a:rPr>
              <a:t>Bibliografia</a:t>
            </a:r>
          </a:p>
          <a:p>
            <a:pPr marL="0" indent="0" eaLnBrk="1" hangingPunct="1">
              <a:lnSpc>
                <a:spcPct val="100000"/>
              </a:lnSpc>
              <a:buNone/>
            </a:pPr>
            <a:r>
              <a:rPr lang="pt-PT" sz="1600" dirty="0"/>
              <a:t>Carlo </a:t>
            </a:r>
            <a:r>
              <a:rPr lang="pt-PT" sz="1600" dirty="0" err="1"/>
              <a:t>Pettinelli</a:t>
            </a:r>
            <a:r>
              <a:rPr lang="pt-PT" sz="1600" dirty="0"/>
              <a:t>, C.,  </a:t>
            </a:r>
            <a:r>
              <a:rPr lang="pt-PT" sz="1600" dirty="0" err="1"/>
              <a:t>Swierczynar</a:t>
            </a:r>
            <a:r>
              <a:rPr lang="pt-PT" sz="1600" dirty="0"/>
              <a:t>, J. (2018). A cadeia de abastecimento alimentar “à moda” da Europa. In: Cultivar nº13, GPP, p.29-44.</a:t>
            </a:r>
          </a:p>
          <a:p>
            <a:pPr marL="0" indent="0" eaLnBrk="1" hangingPunct="1">
              <a:lnSpc>
                <a:spcPct val="100000"/>
              </a:lnSpc>
              <a:buNone/>
            </a:pPr>
            <a:r>
              <a:rPr lang="pt-PT" sz="1600" dirty="0"/>
              <a:t>GPP (2018). Relações negociais na cadeia de valor alimentar – a Parca e o reforço do diálogo entre os operadores nacionais. In: Cultivar nº13, GPP, p.93-97.</a:t>
            </a:r>
            <a:endParaRPr lang="pt-PT" altLang="pt-PT" sz="1600" dirty="0"/>
          </a:p>
          <a:p>
            <a:pPr marL="0" indent="0" eaLnBrk="1" hangingPunct="1">
              <a:lnSpc>
                <a:spcPct val="100000"/>
              </a:lnSpc>
              <a:buFont typeface="Arial" panose="020B0604020202020204" pitchFamily="34" charset="0"/>
              <a:buNone/>
            </a:pPr>
            <a:r>
              <a:rPr lang="pt-PT" altLang="pt-PT" sz="1600" dirty="0"/>
              <a:t>GPP, 2012. A transparência na cadeia de valor alimentar. </a:t>
            </a:r>
            <a:r>
              <a:rPr lang="pt-PT" altLang="pt-PT" sz="1600" dirty="0">
                <a:hlinkClick r:id="rId2"/>
              </a:rPr>
              <a:t>http://www.gpp.pt/parca/transparencia/tematica/20120314_cadeia_alimentar.pdf</a:t>
            </a:r>
            <a:endParaRPr lang="pt-PT" altLang="pt-PT" sz="1600" dirty="0"/>
          </a:p>
          <a:p>
            <a:pPr marL="0" indent="0" eaLnBrk="1" hangingPunct="1">
              <a:lnSpc>
                <a:spcPct val="100000"/>
              </a:lnSpc>
              <a:buFont typeface="Arial" panose="020B0604020202020204" pitchFamily="34" charset="0"/>
              <a:buNone/>
            </a:pPr>
            <a:r>
              <a:rPr lang="pt-PT" altLang="pt-PT" sz="1600" dirty="0"/>
              <a:t>GPP, 2011. Relações na Cadeia </a:t>
            </a:r>
            <a:r>
              <a:rPr lang="pt-PT" altLang="pt-PT" sz="1600" dirty="0" err="1"/>
              <a:t>Agro-alimentar</a:t>
            </a:r>
            <a:r>
              <a:rPr lang="pt-PT" altLang="pt-PT" sz="1600" dirty="0"/>
              <a:t>. Apresentação e síntese dos trabalhos desenvolvidos. </a:t>
            </a:r>
            <a:r>
              <a:rPr lang="pt-PT" altLang="pt-PT" sz="1600" dirty="0">
                <a:hlinkClick r:id="rId3"/>
              </a:rPr>
              <a:t>http://www.gpp.pt/images/Agricultura/Organizacao_da_Producao_e_Cadeia_Alimentar/20120314_cadeia_alimentar.pdfhttp://www.gpp.pt/images/Agricultura/Organizacao_da_Producao_e_Cadeia_Alimentar/20120314_cadeia_alimentar.pdf</a:t>
            </a:r>
            <a:endParaRPr lang="pt-PT" altLang="pt-PT" sz="1600" dirty="0"/>
          </a:p>
          <a:p>
            <a:pPr marL="0" indent="0" eaLnBrk="1" hangingPunct="1">
              <a:lnSpc>
                <a:spcPct val="100000"/>
              </a:lnSpc>
              <a:buNone/>
            </a:pPr>
            <a:r>
              <a:rPr lang="pt-PT" sz="1600" dirty="0"/>
              <a:t>Jordão, J. (2018). A cadeia de valor do setor agroalimentar na ótica da distribuição. In: Cultivar nº13, GPP, p.61-68.</a:t>
            </a:r>
            <a:endParaRPr lang="pt-PT" altLang="pt-PT" sz="1600" dirty="0"/>
          </a:p>
          <a:p>
            <a:pPr marL="0" indent="0" eaLnBrk="1" hangingPunct="1">
              <a:lnSpc>
                <a:spcPct val="100000"/>
              </a:lnSpc>
              <a:buFont typeface="Arial" panose="020B0604020202020204" pitchFamily="34" charset="0"/>
              <a:buNone/>
            </a:pPr>
            <a:r>
              <a:rPr lang="pt-PT" altLang="pt-PT" sz="1600" dirty="0" err="1"/>
              <a:t>Royer</a:t>
            </a:r>
            <a:r>
              <a:rPr lang="pt-PT" altLang="pt-PT" sz="1600" dirty="0"/>
              <a:t>, A., </a:t>
            </a:r>
            <a:r>
              <a:rPr lang="pt-PT" altLang="pt-PT" sz="1600" dirty="0" err="1"/>
              <a:t>Vézina</a:t>
            </a:r>
            <a:r>
              <a:rPr lang="pt-PT" altLang="pt-PT" sz="1600" dirty="0"/>
              <a:t>, F., 2012. </a:t>
            </a:r>
            <a:r>
              <a:rPr lang="pt-PT" altLang="pt-PT" sz="1600" dirty="0" err="1"/>
              <a:t>Intégration</a:t>
            </a:r>
            <a:r>
              <a:rPr lang="pt-PT" altLang="pt-PT" sz="1600" dirty="0"/>
              <a:t> </a:t>
            </a:r>
            <a:r>
              <a:rPr lang="pt-PT" altLang="pt-PT" sz="1600" dirty="0" err="1"/>
              <a:t>verticale</a:t>
            </a:r>
            <a:r>
              <a:rPr lang="pt-PT" altLang="pt-PT" sz="1600" dirty="0"/>
              <a:t> </a:t>
            </a:r>
            <a:r>
              <a:rPr lang="pt-PT" altLang="pt-PT" sz="1600" dirty="0" err="1"/>
              <a:t>et</a:t>
            </a:r>
            <a:r>
              <a:rPr lang="pt-PT" altLang="pt-PT" sz="1600" dirty="0"/>
              <a:t> </a:t>
            </a:r>
            <a:r>
              <a:rPr lang="pt-PT" altLang="pt-PT" sz="1600" dirty="0" err="1"/>
              <a:t>contractualisation</a:t>
            </a:r>
            <a:r>
              <a:rPr lang="pt-PT" altLang="pt-PT" sz="1600" dirty="0"/>
              <a:t> </a:t>
            </a:r>
            <a:r>
              <a:rPr lang="pt-PT" altLang="pt-PT" sz="1600" dirty="0" err="1"/>
              <a:t>en</a:t>
            </a:r>
            <a:r>
              <a:rPr lang="pt-PT" altLang="pt-PT" sz="1600" dirty="0"/>
              <a:t> </a:t>
            </a:r>
            <a:r>
              <a:rPr lang="pt-PT" altLang="pt-PT" sz="1600" dirty="0" err="1"/>
              <a:t>agriculture</a:t>
            </a:r>
            <a:r>
              <a:rPr lang="pt-PT" altLang="pt-PT" sz="1600" dirty="0"/>
              <a:t>. </a:t>
            </a:r>
            <a:r>
              <a:rPr lang="pt-PT" altLang="pt-PT" sz="1600" dirty="0" err="1"/>
              <a:t>Rapport</a:t>
            </a:r>
            <a:r>
              <a:rPr lang="pt-PT" altLang="pt-PT" sz="1600" dirty="0"/>
              <a:t> Final. </a:t>
            </a:r>
            <a:r>
              <a:rPr lang="pt-PT" altLang="pt-PT" sz="1600" dirty="0" err="1"/>
              <a:t>Université</a:t>
            </a:r>
            <a:r>
              <a:rPr lang="pt-PT" altLang="pt-PT" sz="1600" dirty="0"/>
              <a:t> </a:t>
            </a:r>
            <a:r>
              <a:rPr lang="pt-PT" altLang="pt-PT" sz="1600" dirty="0" err="1"/>
              <a:t>Laval</a:t>
            </a:r>
            <a:r>
              <a:rPr lang="pt-PT" altLang="pt-PT" sz="1600" dirty="0"/>
              <a:t>, France.</a:t>
            </a:r>
          </a:p>
          <a:p>
            <a:pPr marL="0" indent="0" eaLnBrk="1" hangingPunct="1">
              <a:lnSpc>
                <a:spcPct val="100000"/>
              </a:lnSpc>
              <a:buFont typeface="Arial" panose="020B0604020202020204" pitchFamily="34" charset="0"/>
              <a:buNone/>
            </a:pPr>
            <a:r>
              <a:rPr lang="pt-PT" altLang="pt-PT" sz="1600" dirty="0" err="1"/>
              <a:t>Vapra</a:t>
            </a:r>
            <a:r>
              <a:rPr lang="pt-PT" altLang="pt-PT" sz="1600" dirty="0"/>
              <a:t>, P., 2009. Role, </a:t>
            </a:r>
            <a:r>
              <a:rPr lang="pt-PT" altLang="pt-PT" sz="1600" dirty="0" err="1"/>
              <a:t>Usage</a:t>
            </a:r>
            <a:r>
              <a:rPr lang="pt-PT" altLang="pt-PT" sz="1600" dirty="0"/>
              <a:t> </a:t>
            </a:r>
            <a:r>
              <a:rPr lang="pt-PT" altLang="pt-PT" sz="1600" dirty="0" err="1"/>
              <a:t>and</a:t>
            </a:r>
            <a:r>
              <a:rPr lang="pt-PT" altLang="pt-PT" sz="1600" dirty="0"/>
              <a:t> </a:t>
            </a:r>
            <a:r>
              <a:rPr lang="pt-PT" altLang="pt-PT" sz="1600" dirty="0" err="1"/>
              <a:t>Motivation</a:t>
            </a:r>
            <a:r>
              <a:rPr lang="pt-PT" altLang="pt-PT" sz="1600" dirty="0"/>
              <a:t> for </a:t>
            </a:r>
            <a:r>
              <a:rPr lang="pt-PT" altLang="pt-PT" sz="1600" dirty="0" err="1"/>
              <a:t>Contracting</a:t>
            </a:r>
            <a:r>
              <a:rPr lang="pt-PT" altLang="pt-PT" sz="1600" dirty="0"/>
              <a:t> in </a:t>
            </a:r>
            <a:r>
              <a:rPr lang="pt-PT" altLang="pt-PT" sz="1600" dirty="0" err="1"/>
              <a:t>Agriculture</a:t>
            </a:r>
            <a:r>
              <a:rPr lang="pt-PT" altLang="pt-PT" sz="1600" dirty="0"/>
              <a:t>, OECD </a:t>
            </a:r>
            <a:r>
              <a:rPr lang="pt-PT" altLang="pt-PT" sz="1600" dirty="0" err="1"/>
              <a:t>Food</a:t>
            </a:r>
            <a:r>
              <a:rPr lang="pt-PT" altLang="pt-PT" sz="1600" dirty="0"/>
              <a:t>, </a:t>
            </a:r>
            <a:r>
              <a:rPr lang="pt-PT" altLang="pt-PT" sz="1600" dirty="0" err="1"/>
              <a:t>Agriculture</a:t>
            </a:r>
            <a:r>
              <a:rPr lang="pt-PT" altLang="pt-PT" sz="1600" dirty="0"/>
              <a:t> </a:t>
            </a:r>
            <a:r>
              <a:rPr lang="pt-PT" altLang="pt-PT" sz="1600" dirty="0" err="1"/>
              <a:t>and</a:t>
            </a:r>
            <a:r>
              <a:rPr lang="pt-PT" altLang="pt-PT" sz="1600" dirty="0"/>
              <a:t> </a:t>
            </a:r>
            <a:r>
              <a:rPr lang="pt-PT" altLang="pt-PT" sz="1600" dirty="0" err="1"/>
              <a:t>Fisheries</a:t>
            </a:r>
            <a:r>
              <a:rPr lang="pt-PT" altLang="pt-PT" sz="1600" dirty="0"/>
              <a:t> </a:t>
            </a:r>
            <a:r>
              <a:rPr lang="pt-PT" altLang="pt-PT" sz="1600" dirty="0" err="1"/>
              <a:t>Working</a:t>
            </a:r>
            <a:r>
              <a:rPr lang="pt-PT" altLang="pt-PT" sz="1600" dirty="0"/>
              <a:t> </a:t>
            </a:r>
            <a:r>
              <a:rPr lang="pt-PT" altLang="pt-PT" sz="1600" dirty="0" err="1"/>
              <a:t>Papers</a:t>
            </a:r>
            <a:r>
              <a:rPr lang="pt-PT" altLang="pt-PT" sz="1600" dirty="0"/>
              <a:t>, nº 16, OECD </a:t>
            </a:r>
            <a:r>
              <a:rPr lang="pt-PT" altLang="pt-PT" sz="1600" dirty="0" err="1"/>
              <a:t>Publishing</a:t>
            </a:r>
            <a:r>
              <a:rPr lang="pt-PT" altLang="pt-PT" sz="1600" dirty="0"/>
              <a:t>.</a:t>
            </a:r>
          </a:p>
          <a:p>
            <a:pPr marL="0" indent="0" eaLnBrk="1" hangingPunct="1">
              <a:lnSpc>
                <a:spcPct val="100000"/>
              </a:lnSpc>
              <a:buFont typeface="Arial" panose="020B0604020202020204" pitchFamily="34" charset="0"/>
              <a:buNone/>
            </a:pPr>
            <a:endParaRPr lang="pt-PT" sz="1600" dirty="0"/>
          </a:p>
          <a:p>
            <a:pPr marL="0" indent="0" eaLnBrk="1" hangingPunct="1">
              <a:lnSpc>
                <a:spcPct val="100000"/>
              </a:lnSpc>
              <a:buFont typeface="Arial" panose="020B0604020202020204" pitchFamily="34" charset="0"/>
              <a:buNone/>
            </a:pPr>
            <a:r>
              <a:rPr lang="pt-PT" sz="1600" b="1" dirty="0"/>
              <a:t>Nota: Aconselha-se a leitura dos artigos da revista CULTIVAR nº 13 – setembro 2018. </a:t>
            </a:r>
          </a:p>
          <a:p>
            <a:pPr marL="0" indent="0" eaLnBrk="1" hangingPunct="1">
              <a:lnSpc>
                <a:spcPct val="100000"/>
              </a:lnSpc>
              <a:buFont typeface="Arial" panose="020B0604020202020204" pitchFamily="34" charset="0"/>
              <a:buNone/>
            </a:pPr>
            <a:endParaRPr lang="pt-PT" altLang="pt-PT" sz="1600" dirty="0">
              <a:solidFill>
                <a:srgbClr val="FF0000"/>
              </a:solidFill>
            </a:endParaRPr>
          </a:p>
          <a:p>
            <a:pPr marL="0" indent="0" eaLnBrk="1" hangingPunct="1">
              <a:lnSpc>
                <a:spcPct val="100000"/>
              </a:lnSpc>
              <a:buFont typeface="Arial" panose="020B0604020202020204" pitchFamily="34" charset="0"/>
              <a:buNone/>
            </a:pPr>
            <a:endParaRPr lang="pt-PT" altLang="pt-PT" sz="1600" dirty="0"/>
          </a:p>
        </p:txBody>
      </p:sp>
    </p:spTree>
    <p:extLst>
      <p:ext uri="{BB962C8B-B14F-4D97-AF65-F5344CB8AC3E}">
        <p14:creationId xmlns:p14="http://schemas.microsoft.com/office/powerpoint/2010/main" val="350698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PT" sz="2800" b="1" dirty="0">
                <a:solidFill>
                  <a:srgbClr val="00B050"/>
                </a:solidFill>
                <a:latin typeface="+mn-lt"/>
              </a:rPr>
              <a:t>4.2 Mecanismos de regulação da cadeia de valor: coordenação e intervenção pública</a:t>
            </a:r>
          </a:p>
        </p:txBody>
      </p:sp>
      <p:sp>
        <p:nvSpPr>
          <p:cNvPr id="3" name="Marcador de Posição de Conteúdo 2"/>
          <p:cNvSpPr>
            <a:spLocks noGrp="1"/>
          </p:cNvSpPr>
          <p:nvPr>
            <p:ph idx="1"/>
          </p:nvPr>
        </p:nvSpPr>
        <p:spPr>
          <a:xfrm>
            <a:off x="838200" y="1612336"/>
            <a:ext cx="10515600" cy="4351338"/>
          </a:xfrm>
        </p:spPr>
        <p:txBody>
          <a:bodyPr/>
          <a:lstStyle/>
          <a:p>
            <a:pPr marL="0" indent="0">
              <a:lnSpc>
                <a:spcPct val="150000"/>
              </a:lnSpc>
              <a:buNone/>
            </a:pPr>
            <a:r>
              <a:rPr lang="pt-PT" b="1" dirty="0"/>
              <a:t>Sumário</a:t>
            </a:r>
          </a:p>
          <a:p>
            <a:pPr marL="0" indent="0">
              <a:lnSpc>
                <a:spcPct val="150000"/>
              </a:lnSpc>
              <a:buNone/>
            </a:pPr>
            <a:r>
              <a:rPr lang="pt-PT" dirty="0">
                <a:solidFill>
                  <a:srgbClr val="00B050"/>
                </a:solidFill>
              </a:rPr>
              <a:t>i) </a:t>
            </a:r>
            <a:r>
              <a:rPr lang="pt-PT" dirty="0"/>
              <a:t>Coordenação da Cadeia de Valor Agroalimentar</a:t>
            </a:r>
          </a:p>
          <a:p>
            <a:pPr marL="0" indent="0">
              <a:lnSpc>
                <a:spcPct val="150000"/>
              </a:lnSpc>
              <a:buNone/>
            </a:pPr>
            <a:r>
              <a:rPr lang="pt-PT" dirty="0">
                <a:solidFill>
                  <a:srgbClr val="00B050"/>
                </a:solidFill>
              </a:rPr>
              <a:t>ii) </a:t>
            </a:r>
            <a:r>
              <a:rPr lang="pt-PT" dirty="0"/>
              <a:t>Regulação da Cadeia de Valor</a:t>
            </a:r>
          </a:p>
          <a:p>
            <a:pPr marL="0" indent="0">
              <a:lnSpc>
                <a:spcPct val="150000"/>
              </a:lnSpc>
              <a:buNone/>
            </a:pPr>
            <a:r>
              <a:rPr lang="pt-PT" dirty="0" err="1">
                <a:solidFill>
                  <a:srgbClr val="00B050"/>
                </a:solidFill>
              </a:rPr>
              <a:t>iii</a:t>
            </a:r>
            <a:r>
              <a:rPr lang="pt-PT" dirty="0">
                <a:solidFill>
                  <a:srgbClr val="00B050"/>
                </a:solidFill>
              </a:rPr>
              <a:t>)</a:t>
            </a:r>
            <a:r>
              <a:rPr lang="pt-PT" dirty="0"/>
              <a:t> Coordenação da Cadeia de Valor e Gestão da Qualidade</a:t>
            </a:r>
          </a:p>
        </p:txBody>
      </p:sp>
    </p:spTree>
    <p:extLst>
      <p:ext uri="{BB962C8B-B14F-4D97-AF65-F5344CB8AC3E}">
        <p14:creationId xmlns:p14="http://schemas.microsoft.com/office/powerpoint/2010/main" val="2733028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pPr algn="ctr"/>
            <a:r>
              <a:rPr lang="pt-PT" sz="4000" b="1" dirty="0">
                <a:solidFill>
                  <a:srgbClr val="00B050"/>
                </a:solidFill>
                <a:latin typeface="+mn-lt"/>
              </a:rPr>
              <a:t>Coordenação da Cadeia de Valor Agroalimentar</a:t>
            </a:r>
          </a:p>
        </p:txBody>
      </p:sp>
      <p:sp>
        <p:nvSpPr>
          <p:cNvPr id="3" name="Marcador de Posição de Conteúdo 2"/>
          <p:cNvSpPr>
            <a:spLocks noGrp="1"/>
          </p:cNvSpPr>
          <p:nvPr>
            <p:ph idx="1"/>
          </p:nvPr>
        </p:nvSpPr>
        <p:spPr>
          <a:xfrm>
            <a:off x="914400" y="1142683"/>
            <a:ext cx="10158984" cy="4351338"/>
          </a:xfrm>
        </p:spPr>
        <p:txBody>
          <a:bodyPr/>
          <a:lstStyle/>
          <a:p>
            <a:pPr marL="0" indent="0">
              <a:lnSpc>
                <a:spcPct val="100000"/>
              </a:lnSpc>
              <a:buNone/>
            </a:pPr>
            <a:r>
              <a:rPr lang="pt-PT" sz="3200" b="1" dirty="0"/>
              <a:t>O que a originou?</a:t>
            </a:r>
          </a:p>
          <a:p>
            <a:pPr marL="0" indent="0">
              <a:lnSpc>
                <a:spcPct val="100000"/>
              </a:lnSpc>
              <a:buNone/>
            </a:pPr>
            <a:endParaRPr lang="pt-PT" sz="1200" b="1" dirty="0"/>
          </a:p>
          <a:p>
            <a:pPr>
              <a:lnSpc>
                <a:spcPct val="100000"/>
              </a:lnSpc>
              <a:buFont typeface="Wingdings" panose="05000000000000000000" pitchFamily="2" charset="2"/>
              <a:buChar char="Ø"/>
            </a:pPr>
            <a:r>
              <a:rPr lang="pt-PT" sz="3200" dirty="0"/>
              <a:t>Resultado do importante </a:t>
            </a:r>
            <a:r>
              <a:rPr lang="pt-PT" sz="3200" u="sng" dirty="0"/>
              <a:t>processo de transformação </a:t>
            </a:r>
            <a:r>
              <a:rPr lang="pt-PT" sz="3200" dirty="0"/>
              <a:t>das cadeias de valor agroalimentares:</a:t>
            </a:r>
          </a:p>
          <a:p>
            <a:pPr marL="0" indent="0">
              <a:lnSpc>
                <a:spcPct val="100000"/>
              </a:lnSpc>
              <a:buNone/>
            </a:pPr>
            <a:endParaRPr lang="pt-PT" sz="1000" dirty="0"/>
          </a:p>
          <a:p>
            <a:pPr marL="0" indent="0">
              <a:lnSpc>
                <a:spcPct val="100000"/>
              </a:lnSpc>
              <a:buNone/>
            </a:pPr>
            <a:r>
              <a:rPr lang="pt-PT" sz="3200" dirty="0"/>
              <a:t>	- Movimentos de </a:t>
            </a:r>
            <a:r>
              <a:rPr lang="pt-PT" sz="3200" b="1" dirty="0"/>
              <a:t>concentração</a:t>
            </a:r>
            <a:r>
              <a:rPr lang="pt-PT" sz="3200" dirty="0"/>
              <a:t> na cadeia;</a:t>
            </a:r>
          </a:p>
          <a:p>
            <a:pPr marL="0" indent="0">
              <a:lnSpc>
                <a:spcPct val="100000"/>
              </a:lnSpc>
              <a:buNone/>
            </a:pPr>
            <a:endParaRPr lang="pt-PT" sz="1400" dirty="0"/>
          </a:p>
          <a:p>
            <a:pPr marL="0" indent="0">
              <a:lnSpc>
                <a:spcPct val="100000"/>
              </a:lnSpc>
              <a:buNone/>
            </a:pPr>
            <a:r>
              <a:rPr lang="pt-PT" sz="3200" dirty="0"/>
              <a:t>	-Novos hábitos de </a:t>
            </a:r>
            <a:r>
              <a:rPr lang="pt-PT" sz="3200" b="1" dirty="0"/>
              <a:t>consumo</a:t>
            </a:r>
            <a:r>
              <a:rPr lang="pt-PT" sz="3200" dirty="0"/>
              <a:t>;</a:t>
            </a:r>
          </a:p>
          <a:p>
            <a:pPr marL="0" indent="0">
              <a:lnSpc>
                <a:spcPct val="100000"/>
              </a:lnSpc>
              <a:buNone/>
            </a:pPr>
            <a:endParaRPr lang="pt-PT" sz="1400" dirty="0"/>
          </a:p>
          <a:p>
            <a:pPr marL="0" indent="0">
              <a:lnSpc>
                <a:spcPct val="100000"/>
              </a:lnSpc>
              <a:buNone/>
            </a:pPr>
            <a:r>
              <a:rPr lang="pt-PT" sz="3200" dirty="0"/>
              <a:t>	- Alterações </a:t>
            </a:r>
            <a:r>
              <a:rPr lang="pt-PT" sz="3200" b="1" dirty="0"/>
              <a:t>tecnológicas</a:t>
            </a:r>
            <a:r>
              <a:rPr lang="pt-PT" sz="3200" dirty="0"/>
              <a:t>.</a:t>
            </a:r>
          </a:p>
          <a:p>
            <a:pPr marL="0" indent="0">
              <a:lnSpc>
                <a:spcPct val="100000"/>
              </a:lnSpc>
              <a:buNone/>
            </a:pPr>
            <a:endParaRPr lang="pt-PT" sz="1000" dirty="0"/>
          </a:p>
          <a:p>
            <a:pPr marL="1371600" lvl="3" indent="0">
              <a:lnSpc>
                <a:spcPct val="100000"/>
              </a:lnSpc>
              <a:buNone/>
            </a:pPr>
            <a:r>
              <a:rPr lang="pt-PT" sz="3200" dirty="0">
                <a:solidFill>
                  <a:srgbClr val="00B050"/>
                </a:solidFill>
              </a:rPr>
              <a:t>		</a:t>
            </a:r>
            <a:endParaRPr lang="pt-PT" sz="3200" b="1" dirty="0">
              <a:solidFill>
                <a:srgbClr val="00B050"/>
              </a:solidFill>
            </a:endParaRPr>
          </a:p>
        </p:txBody>
      </p:sp>
    </p:spTree>
    <p:extLst>
      <p:ext uri="{BB962C8B-B14F-4D97-AF65-F5344CB8AC3E}">
        <p14:creationId xmlns:p14="http://schemas.microsoft.com/office/powerpoint/2010/main" val="445978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775503" y="644972"/>
            <a:ext cx="10158984" cy="5217348"/>
          </a:xfrm>
        </p:spPr>
        <p:txBody>
          <a:bodyPr/>
          <a:lstStyle/>
          <a:p>
            <a:pPr marL="0" indent="0">
              <a:lnSpc>
                <a:spcPct val="100000"/>
              </a:lnSpc>
              <a:buNone/>
            </a:pPr>
            <a:r>
              <a:rPr lang="pt-PT" sz="3200" dirty="0"/>
              <a:t>O processo de organização da cadeia de valor pode ter três formas distintas:</a:t>
            </a:r>
          </a:p>
          <a:p>
            <a:pPr marL="0" indent="0">
              <a:lnSpc>
                <a:spcPct val="100000"/>
              </a:lnSpc>
              <a:buNone/>
            </a:pPr>
            <a:endParaRPr lang="pt-PT" sz="1000" dirty="0"/>
          </a:p>
          <a:p>
            <a:pPr marL="0" indent="0">
              <a:lnSpc>
                <a:spcPct val="100000"/>
              </a:lnSpc>
              <a:buNone/>
            </a:pPr>
            <a:r>
              <a:rPr lang="pt-PT" sz="3200" b="1" dirty="0">
                <a:solidFill>
                  <a:srgbClr val="00B050"/>
                </a:solidFill>
              </a:rPr>
              <a:t>Vertical -</a:t>
            </a:r>
            <a:r>
              <a:rPr lang="pt-PT" sz="3200" dirty="0"/>
              <a:t> coordenação de atividades situadas em diferentes etapas sucessivas da cadeia de valor.</a:t>
            </a:r>
          </a:p>
          <a:p>
            <a:pPr marL="0" indent="0">
              <a:lnSpc>
                <a:spcPct val="100000"/>
              </a:lnSpc>
              <a:buNone/>
            </a:pPr>
            <a:r>
              <a:rPr lang="pt-PT" sz="3200" b="1" dirty="0">
                <a:solidFill>
                  <a:srgbClr val="00B050"/>
                </a:solidFill>
              </a:rPr>
              <a:t>Horizontal –</a:t>
            </a:r>
            <a:r>
              <a:rPr lang="pt-PT" sz="3200" dirty="0"/>
              <a:t> coordenação de atividades ao mesmo nível da cadeia de valor.</a:t>
            </a:r>
          </a:p>
          <a:p>
            <a:pPr marL="0" indent="0">
              <a:lnSpc>
                <a:spcPct val="100000"/>
              </a:lnSpc>
              <a:buNone/>
            </a:pPr>
            <a:r>
              <a:rPr lang="pt-PT" sz="3200" b="1" dirty="0">
                <a:solidFill>
                  <a:srgbClr val="00B050"/>
                </a:solidFill>
              </a:rPr>
              <a:t>Combinada –</a:t>
            </a:r>
            <a:r>
              <a:rPr lang="pt-PT" sz="3200" dirty="0"/>
              <a:t> coordenação simultânea de atividades situadas ao mesmo nível e a níveis diferentes da cadeia de valor.  </a:t>
            </a:r>
            <a:endParaRPr lang="pt-PT" sz="3200" b="1" dirty="0">
              <a:solidFill>
                <a:srgbClr val="00B050"/>
              </a:solidFill>
            </a:endParaRPr>
          </a:p>
          <a:p>
            <a:pPr marL="1371600" lvl="3" indent="0">
              <a:lnSpc>
                <a:spcPct val="100000"/>
              </a:lnSpc>
              <a:buNone/>
            </a:pPr>
            <a:r>
              <a:rPr lang="pt-PT" sz="3200" dirty="0">
                <a:solidFill>
                  <a:srgbClr val="00B050"/>
                </a:solidFill>
              </a:rPr>
              <a:t>		</a:t>
            </a:r>
            <a:endParaRPr lang="pt-PT" sz="3200" b="1" dirty="0">
              <a:solidFill>
                <a:srgbClr val="00B050"/>
              </a:solidFill>
            </a:endParaRPr>
          </a:p>
        </p:txBody>
      </p:sp>
    </p:spTree>
    <p:extLst>
      <p:ext uri="{BB962C8B-B14F-4D97-AF65-F5344CB8AC3E}">
        <p14:creationId xmlns:p14="http://schemas.microsoft.com/office/powerpoint/2010/main" val="2165735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530004" y="706781"/>
            <a:ext cx="10703597" cy="4351338"/>
          </a:xfrm>
        </p:spPr>
        <p:txBody>
          <a:bodyPr/>
          <a:lstStyle/>
          <a:p>
            <a:pPr>
              <a:lnSpc>
                <a:spcPct val="100000"/>
              </a:lnSpc>
              <a:buNone/>
            </a:pPr>
            <a:r>
              <a:rPr lang="pt-PT" sz="3200" dirty="0"/>
              <a:t>O conceito de </a:t>
            </a:r>
            <a:r>
              <a:rPr lang="pt-PT" sz="3600" b="1" dirty="0">
                <a:solidFill>
                  <a:srgbClr val="00B050"/>
                </a:solidFill>
              </a:rPr>
              <a:t>Coordenação Vertical</a:t>
            </a:r>
            <a:r>
              <a:rPr lang="pt-PT" sz="3600" dirty="0"/>
              <a:t> </a:t>
            </a:r>
            <a:r>
              <a:rPr lang="pt-PT" sz="3200" dirty="0"/>
              <a:t>no setor agroalimentar liga-se à coordenação das </a:t>
            </a:r>
            <a:r>
              <a:rPr lang="pt-PT" sz="3200" u="sng" dirty="0"/>
              <a:t>diferentes etapas </a:t>
            </a:r>
            <a:r>
              <a:rPr lang="pt-PT" sz="3200" dirty="0"/>
              <a:t>da cadeia de valor segundo diferentes </a:t>
            </a:r>
            <a:r>
              <a:rPr lang="pt-PT" sz="3200" b="1" dirty="0"/>
              <a:t>formas de coordenação</a:t>
            </a:r>
            <a:r>
              <a:rPr lang="pt-PT" sz="3200" dirty="0"/>
              <a:t>:</a:t>
            </a:r>
          </a:p>
          <a:p>
            <a:pPr marL="1371600" lvl="3" indent="0">
              <a:lnSpc>
                <a:spcPct val="150000"/>
              </a:lnSpc>
              <a:buNone/>
            </a:pPr>
            <a:r>
              <a:rPr lang="pt-PT" sz="3200" b="1" dirty="0">
                <a:solidFill>
                  <a:srgbClr val="00B050"/>
                </a:solidFill>
              </a:rPr>
              <a:t>			- Mercado	</a:t>
            </a:r>
          </a:p>
          <a:p>
            <a:pPr marL="1371600" lvl="3" indent="0">
              <a:lnSpc>
                <a:spcPct val="150000"/>
              </a:lnSpc>
              <a:buNone/>
            </a:pPr>
            <a:r>
              <a:rPr lang="pt-PT" sz="3200" b="1" dirty="0">
                <a:solidFill>
                  <a:srgbClr val="00B050"/>
                </a:solidFill>
              </a:rPr>
              <a:t>			- Contrato	</a:t>
            </a:r>
          </a:p>
          <a:p>
            <a:pPr marL="1371600" lvl="3" indent="0">
              <a:lnSpc>
                <a:spcPct val="150000"/>
              </a:lnSpc>
              <a:buNone/>
            </a:pPr>
            <a:r>
              <a:rPr lang="pt-PT" sz="3200" b="1" dirty="0">
                <a:solidFill>
                  <a:srgbClr val="00B050"/>
                </a:solidFill>
              </a:rPr>
              <a:t>			- Integração Vertical</a:t>
            </a:r>
          </a:p>
          <a:p>
            <a:pPr marL="1371600" lvl="3" indent="0">
              <a:lnSpc>
                <a:spcPct val="100000"/>
              </a:lnSpc>
              <a:buNone/>
            </a:pPr>
            <a:r>
              <a:rPr lang="pt-PT" sz="3200" dirty="0">
                <a:solidFill>
                  <a:srgbClr val="00B050"/>
                </a:solidFill>
              </a:rPr>
              <a:t>		</a:t>
            </a:r>
            <a:endParaRPr lang="pt-PT" sz="3200" b="1" dirty="0">
              <a:solidFill>
                <a:srgbClr val="00B050"/>
              </a:solidFill>
            </a:endParaRPr>
          </a:p>
        </p:txBody>
      </p:sp>
    </p:spTree>
    <p:extLst>
      <p:ext uri="{BB962C8B-B14F-4D97-AF65-F5344CB8AC3E}">
        <p14:creationId xmlns:p14="http://schemas.microsoft.com/office/powerpoint/2010/main" val="2487832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096354" y="758240"/>
            <a:ext cx="10034016" cy="4351338"/>
          </a:xfrm>
        </p:spPr>
        <p:txBody>
          <a:bodyPr/>
          <a:lstStyle/>
          <a:p>
            <a:pPr marL="0" indent="0">
              <a:lnSpc>
                <a:spcPct val="150000"/>
              </a:lnSpc>
              <a:buNone/>
            </a:pPr>
            <a:r>
              <a:rPr lang="pt-PT" sz="3200" dirty="0"/>
              <a:t>Nos países desenvolvidos, tem-se vindo a assistir a uma </a:t>
            </a:r>
            <a:r>
              <a:rPr lang="pt-PT" sz="3200" u="sng" dirty="0"/>
              <a:t>importante transformação </a:t>
            </a:r>
            <a:r>
              <a:rPr lang="pt-PT" sz="3200" dirty="0"/>
              <a:t>na </a:t>
            </a:r>
            <a:r>
              <a:rPr lang="pt-PT" sz="3200" b="1" dirty="0"/>
              <a:t>coordenação vertical </a:t>
            </a:r>
            <a:r>
              <a:rPr lang="pt-PT" sz="3200" dirty="0"/>
              <a:t>das cadeias de valor agroalimentares:</a:t>
            </a:r>
          </a:p>
          <a:p>
            <a:pPr>
              <a:lnSpc>
                <a:spcPct val="150000"/>
              </a:lnSpc>
              <a:buFont typeface="Wingdings" panose="05000000000000000000" pitchFamily="2" charset="2"/>
              <a:buChar char="Ø"/>
            </a:pPr>
            <a:r>
              <a:rPr lang="pt-PT" sz="3200" b="1" dirty="0"/>
              <a:t> A coordenação pelo Mercado é substituída por </a:t>
            </a:r>
            <a:r>
              <a:rPr lang="pt-PT" sz="3200" dirty="0"/>
              <a:t>outras</a:t>
            </a:r>
            <a:r>
              <a:rPr lang="pt-PT" sz="3200" b="1" dirty="0"/>
              <a:t> </a:t>
            </a:r>
            <a:r>
              <a:rPr lang="pt-PT" sz="3200" dirty="0"/>
              <a:t>formas de coordenação: </a:t>
            </a:r>
            <a:r>
              <a:rPr lang="pt-PT" sz="3200" b="1" dirty="0"/>
              <a:t>Contratos e Integração</a:t>
            </a:r>
            <a:endParaRPr lang="pt-PT" b="1" dirty="0"/>
          </a:p>
        </p:txBody>
      </p:sp>
    </p:spTree>
    <p:extLst>
      <p:ext uri="{BB962C8B-B14F-4D97-AF65-F5344CB8AC3E}">
        <p14:creationId xmlns:p14="http://schemas.microsoft.com/office/powerpoint/2010/main" val="68537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373399" y="715530"/>
            <a:ext cx="11375136" cy="4351338"/>
          </a:xfrm>
        </p:spPr>
        <p:txBody>
          <a:bodyPr/>
          <a:lstStyle/>
          <a:p>
            <a:pPr marL="0" indent="0">
              <a:lnSpc>
                <a:spcPct val="100000"/>
              </a:lnSpc>
              <a:buNone/>
            </a:pPr>
            <a:r>
              <a:rPr lang="pt-PT" b="1" dirty="0"/>
              <a:t>Contratos: </a:t>
            </a:r>
            <a:r>
              <a:rPr lang="pt-PT" dirty="0"/>
              <a:t>as suas diferentes formas dependem do controlo que as partes pretendem exercer sobre o processo de produção e as características finais do produto.</a:t>
            </a:r>
          </a:p>
          <a:p>
            <a:pPr marL="0" indent="0">
              <a:lnSpc>
                <a:spcPct val="100000"/>
              </a:lnSpc>
              <a:buNone/>
            </a:pPr>
            <a:endParaRPr lang="pt-PT" sz="1000" dirty="0"/>
          </a:p>
          <a:p>
            <a:pPr marL="0" indent="0">
              <a:lnSpc>
                <a:spcPct val="100000"/>
              </a:lnSpc>
              <a:buNone/>
            </a:pPr>
            <a:r>
              <a:rPr lang="pt-PT" dirty="0"/>
              <a:t>- </a:t>
            </a:r>
            <a:r>
              <a:rPr lang="pt-PT" u="sng" dirty="0"/>
              <a:t>Contrato de Comercialização</a:t>
            </a:r>
            <a:r>
              <a:rPr lang="pt-PT" dirty="0"/>
              <a:t>: acordos escritos ou verbais entre as partes onde são especificadas as condições de venda e as características finais do produto. </a:t>
            </a:r>
            <a:endParaRPr lang="pt-PT" sz="2400" dirty="0"/>
          </a:p>
          <a:p>
            <a:pPr lvl="2">
              <a:lnSpc>
                <a:spcPct val="100000"/>
              </a:lnSpc>
              <a:buFont typeface="Arial" panose="020B0604020202020204" pitchFamily="34" charset="0"/>
              <a:buChar char="•"/>
            </a:pPr>
            <a:r>
              <a:rPr lang="pt-PT" sz="2400" dirty="0"/>
              <a:t>As </a:t>
            </a:r>
            <a:r>
              <a:rPr lang="pt-PT" sz="2400" b="1" dirty="0"/>
              <a:t>decisões de produção e de gestão </a:t>
            </a:r>
            <a:r>
              <a:rPr lang="pt-PT" sz="2400" dirty="0"/>
              <a:t>mantêm-se nas mãos do </a:t>
            </a:r>
            <a:r>
              <a:rPr lang="pt-PT" sz="2400" b="1" dirty="0"/>
              <a:t>produtor</a:t>
            </a:r>
            <a:r>
              <a:rPr lang="pt-PT" sz="2400" dirty="0"/>
              <a:t>, pois ele detém todos os direitos sobre o produto final. </a:t>
            </a:r>
          </a:p>
          <a:p>
            <a:pPr lvl="2">
              <a:lnSpc>
                <a:spcPct val="100000"/>
              </a:lnSpc>
              <a:buFont typeface="Arial" panose="020B0604020202020204" pitchFamily="34" charset="0"/>
              <a:buChar char="•"/>
            </a:pPr>
            <a:r>
              <a:rPr lang="pt-PT" sz="2400" dirty="0"/>
              <a:t>Os </a:t>
            </a:r>
            <a:r>
              <a:rPr lang="pt-PT" sz="2400" b="1" dirty="0"/>
              <a:t>riscos de produção </a:t>
            </a:r>
            <a:r>
              <a:rPr lang="pt-PT" sz="2400" dirty="0"/>
              <a:t>são assumidos pelo </a:t>
            </a:r>
            <a:r>
              <a:rPr lang="pt-PT" sz="2400" b="1" dirty="0"/>
              <a:t>produtor</a:t>
            </a:r>
            <a:r>
              <a:rPr lang="pt-PT" sz="2400" dirty="0"/>
              <a:t>. </a:t>
            </a:r>
          </a:p>
          <a:p>
            <a:pPr lvl="2">
              <a:lnSpc>
                <a:spcPct val="100000"/>
              </a:lnSpc>
              <a:buFont typeface="Arial" panose="020B0604020202020204" pitchFamily="34" charset="0"/>
              <a:buChar char="•"/>
            </a:pPr>
            <a:r>
              <a:rPr lang="pt-PT" sz="2400" dirty="0"/>
              <a:t>O produtor recebe segundo um </a:t>
            </a:r>
            <a:r>
              <a:rPr lang="pt-PT" sz="2400" b="1" dirty="0"/>
              <a:t>preço negociado</a:t>
            </a:r>
            <a:r>
              <a:rPr lang="pt-PT" sz="2400" dirty="0"/>
              <a:t> antes ou durante a produção do bem final.</a:t>
            </a:r>
          </a:p>
          <a:p>
            <a:pPr marL="0" indent="0">
              <a:lnSpc>
                <a:spcPct val="100000"/>
              </a:lnSpc>
              <a:buNone/>
            </a:pPr>
            <a:endParaRPr lang="pt-PT" sz="1000" dirty="0"/>
          </a:p>
        </p:txBody>
      </p:sp>
    </p:spTree>
    <p:extLst>
      <p:ext uri="{BB962C8B-B14F-4D97-AF65-F5344CB8AC3E}">
        <p14:creationId xmlns:p14="http://schemas.microsoft.com/office/powerpoint/2010/main" val="14969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350250" y="501398"/>
            <a:ext cx="11375136" cy="4351338"/>
          </a:xfrm>
        </p:spPr>
        <p:txBody>
          <a:bodyPr/>
          <a:lstStyle/>
          <a:p>
            <a:pPr marL="0" indent="0">
              <a:lnSpc>
                <a:spcPct val="100000"/>
              </a:lnSpc>
              <a:buNone/>
            </a:pPr>
            <a:endParaRPr lang="pt-PT" sz="1000" dirty="0"/>
          </a:p>
          <a:p>
            <a:pPr>
              <a:lnSpc>
                <a:spcPct val="100000"/>
              </a:lnSpc>
              <a:buFontTx/>
              <a:buChar char="-"/>
            </a:pPr>
            <a:r>
              <a:rPr lang="pt-PT" u="sng" dirty="0"/>
              <a:t>Contratos de Produção</a:t>
            </a:r>
            <a:r>
              <a:rPr lang="pt-PT" dirty="0"/>
              <a:t>: acordos escritos ou verbais onde são especificadas algumas tarefas do produtor no processo produtivo (por exemplo a escolha dos adubos). Igualmente contêm especificações relativas à venda (quantidade, qualidade, modo de pagamento). O produtor terá que entregar um produto obtido segundo a maneira estipulada no contrato.</a:t>
            </a:r>
          </a:p>
          <a:p>
            <a:pPr marL="0" indent="0">
              <a:lnSpc>
                <a:spcPct val="100000"/>
              </a:lnSpc>
              <a:buNone/>
            </a:pPr>
            <a:endParaRPr lang="pt-PT" dirty="0"/>
          </a:p>
          <a:p>
            <a:pPr lvl="1">
              <a:lnSpc>
                <a:spcPct val="100000"/>
              </a:lnSpc>
              <a:buFont typeface="Arial" panose="020B0604020202020204" pitchFamily="34" charset="0"/>
              <a:buChar char="•"/>
            </a:pPr>
            <a:r>
              <a:rPr lang="pt-PT" dirty="0"/>
              <a:t>O </a:t>
            </a:r>
            <a:r>
              <a:rPr lang="pt-PT" b="1" dirty="0"/>
              <a:t>contratante</a:t>
            </a:r>
            <a:r>
              <a:rPr lang="pt-PT" dirty="0"/>
              <a:t> exerce um controlo sobre certas </a:t>
            </a:r>
            <a:r>
              <a:rPr lang="pt-PT" b="1" dirty="0"/>
              <a:t>decisões de produção</a:t>
            </a:r>
            <a:r>
              <a:rPr lang="pt-PT" dirty="0"/>
              <a:t> ou ativos da empresa agrícola.</a:t>
            </a:r>
          </a:p>
          <a:p>
            <a:pPr lvl="1">
              <a:lnSpc>
                <a:spcPct val="100000"/>
              </a:lnSpc>
              <a:buFont typeface="Arial" panose="020B0604020202020204" pitchFamily="34" charset="0"/>
              <a:buChar char="•"/>
            </a:pPr>
            <a:r>
              <a:rPr lang="pt-PT" dirty="0"/>
              <a:t>Neste tipo de contratos, o </a:t>
            </a:r>
            <a:r>
              <a:rPr lang="pt-PT" b="1" dirty="0"/>
              <a:t>produtor</a:t>
            </a:r>
            <a:r>
              <a:rPr lang="pt-PT" dirty="0"/>
              <a:t> recebe uma </a:t>
            </a:r>
            <a:r>
              <a:rPr lang="pt-PT" b="1" dirty="0"/>
              <a:t>retribuição</a:t>
            </a:r>
            <a:r>
              <a:rPr lang="pt-PT" dirty="0"/>
              <a:t> pelos serviços prestados na produção do bem.</a:t>
            </a:r>
          </a:p>
          <a:p>
            <a:pPr lvl="1">
              <a:lnSpc>
                <a:spcPct val="100000"/>
              </a:lnSpc>
              <a:buFont typeface="Arial" panose="020B0604020202020204" pitchFamily="34" charset="0"/>
              <a:buChar char="•"/>
            </a:pPr>
            <a:r>
              <a:rPr lang="pt-PT" dirty="0"/>
              <a:t>O </a:t>
            </a:r>
            <a:r>
              <a:rPr lang="pt-PT" b="1" dirty="0"/>
              <a:t>contratante</a:t>
            </a:r>
            <a:r>
              <a:rPr lang="pt-PT" dirty="0"/>
              <a:t> assume os </a:t>
            </a:r>
            <a:r>
              <a:rPr lang="pt-PT" b="1" dirty="0"/>
              <a:t>riscos ligados ao preço </a:t>
            </a:r>
            <a:r>
              <a:rPr lang="pt-PT" dirty="0"/>
              <a:t>e o </a:t>
            </a:r>
            <a:r>
              <a:rPr lang="pt-PT" b="1" dirty="0"/>
              <a:t>produtor</a:t>
            </a:r>
            <a:r>
              <a:rPr lang="pt-PT" dirty="0"/>
              <a:t> assume o </a:t>
            </a:r>
            <a:r>
              <a:rPr lang="pt-PT" b="1" dirty="0"/>
              <a:t>risco ligado à qualidade do produto</a:t>
            </a:r>
            <a:r>
              <a:rPr lang="pt-PT" dirty="0"/>
              <a:t>.</a:t>
            </a:r>
          </a:p>
        </p:txBody>
      </p:sp>
    </p:spTree>
    <p:extLst>
      <p:ext uri="{BB962C8B-B14F-4D97-AF65-F5344CB8AC3E}">
        <p14:creationId xmlns:p14="http://schemas.microsoft.com/office/powerpoint/2010/main" val="1206461871"/>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5142</TotalTime>
  <Words>2645</Words>
  <Application>Microsoft Office PowerPoint</Application>
  <PresentationFormat>Ecrã Panorâmico</PresentationFormat>
  <Paragraphs>205</Paragraphs>
  <Slides>29</Slides>
  <Notes>0</Notes>
  <HiddenSlides>0</HiddenSlides>
  <MMClips>0</MMClips>
  <ScaleCrop>false</ScaleCrop>
  <HeadingPairs>
    <vt:vector size="6" baseType="variant">
      <vt:variant>
        <vt:lpstr>Tipos de letra usados</vt:lpstr>
      </vt:variant>
      <vt:variant>
        <vt:i4>10</vt:i4>
      </vt:variant>
      <vt:variant>
        <vt:lpstr>Tema</vt:lpstr>
      </vt:variant>
      <vt:variant>
        <vt:i4>1</vt:i4>
      </vt:variant>
      <vt:variant>
        <vt:lpstr>Títulos dos diapositivos</vt:lpstr>
      </vt:variant>
      <vt:variant>
        <vt:i4>29</vt:i4>
      </vt:variant>
    </vt:vector>
  </HeadingPairs>
  <TitlesOfParts>
    <vt:vector size="40" baseType="lpstr">
      <vt:lpstr>Arial</vt:lpstr>
      <vt:lpstr>Calibri</vt:lpstr>
      <vt:lpstr>Calibri Light</vt:lpstr>
      <vt:lpstr>Calibri,BoldItalic</vt:lpstr>
      <vt:lpstr>Calibri,Italic</vt:lpstr>
      <vt:lpstr>Helvetica</vt:lpstr>
      <vt:lpstr>Tahoma</vt:lpstr>
      <vt:lpstr>Times New Roman</vt:lpstr>
      <vt:lpstr>Verdana</vt:lpstr>
      <vt:lpstr>Wingdings</vt:lpstr>
      <vt:lpstr>Tema do Office</vt:lpstr>
      <vt:lpstr>Apresentação do PowerPoint</vt:lpstr>
      <vt:lpstr>Capítulo 4 - Cadeias de Valor </vt:lpstr>
      <vt:lpstr>4.2 Mecanismos de regulação da cadeia de valor: coordenação e intervenção pública</vt:lpstr>
      <vt:lpstr>Coordenação da Cadeia de Valor Agroalimentar</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Desvantagens da Coordenação Vertical</vt:lpstr>
      <vt:lpstr>Desequilíbrios nas Cadeias de Valor Europeias</vt:lpstr>
      <vt:lpstr>Práticas Comerciais Desleais</vt:lpstr>
      <vt:lpstr>Apresentação do PowerPoint</vt:lpstr>
      <vt:lpstr>Desequilíbrios nas Cadeias de Valor em Portugal</vt:lpstr>
      <vt:lpstr>Desequilíbrios nas Cadeias de Valor em Portugal</vt:lpstr>
      <vt:lpstr>Apresentação do PowerPoint</vt:lpstr>
      <vt:lpstr>Apresentação do PowerPoint</vt:lpstr>
      <vt:lpstr>PARCA – Plataforma de Acompanhamento das Relações na Cadeia Agroalimentar </vt:lpstr>
      <vt:lpstr>Coordenação da Cadeia de Valor e  Gestão da Qualidade</vt:lpstr>
      <vt:lpstr>Apresentação do PowerPoint</vt:lpstr>
      <vt:lpstr>Apresentação do PowerPoint</vt:lpstr>
      <vt:lpstr>Regulamentos Europeus:  Sistemas Europeus de Qualidade</vt:lpstr>
      <vt:lpstr>Regulamentos Europeus:  Sistemas Europeus de Qualidade</vt:lpstr>
      <vt:lpstr>Normas Privadas</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Economia Agrícola e Agro-Alimentar</dc:title>
  <dc:creator>Alexandra Pinto</dc:creator>
  <cp:lastModifiedBy>Luis Mira</cp:lastModifiedBy>
  <cp:revision>469</cp:revision>
  <dcterms:created xsi:type="dcterms:W3CDTF">2014-07-08T09:21:50Z</dcterms:created>
  <dcterms:modified xsi:type="dcterms:W3CDTF">2020-11-21T01:19:47Z</dcterms:modified>
</cp:coreProperties>
</file>